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1" r:id="rId3"/>
  </p:sldMasterIdLst>
  <p:notesMasterIdLst>
    <p:notesMasterId r:id="rId39"/>
  </p:notesMasterIdLst>
  <p:sldIdLst>
    <p:sldId id="290" r:id="rId4"/>
    <p:sldId id="257" r:id="rId5"/>
    <p:sldId id="258" r:id="rId6"/>
    <p:sldId id="259" r:id="rId7"/>
    <p:sldId id="260" r:id="rId8"/>
    <p:sldId id="261" r:id="rId9"/>
    <p:sldId id="43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438" r:id="rId23"/>
    <p:sldId id="276" r:id="rId24"/>
    <p:sldId id="277" r:id="rId25"/>
    <p:sldId id="278" r:id="rId26"/>
    <p:sldId id="279" r:id="rId27"/>
    <p:sldId id="280" r:id="rId28"/>
    <p:sldId id="281" r:id="rId29"/>
    <p:sldId id="439" r:id="rId30"/>
    <p:sldId id="283" r:id="rId31"/>
    <p:sldId id="284" r:id="rId32"/>
    <p:sldId id="285" r:id="rId33"/>
    <p:sldId id="286" r:id="rId34"/>
    <p:sldId id="287" r:id="rId35"/>
    <p:sldId id="282" r:id="rId36"/>
    <p:sldId id="288" r:id="rId37"/>
    <p:sldId id="289" r:id="rId38"/>
  </p:sldIdLst>
  <p:sldSz cx="12192000" cy="6858000"/>
  <p:notesSz cx="6858000" cy="9144000"/>
  <p:embeddedFontLst>
    <p:embeddedFont>
      <p:font typeface="Bierstadt" panose="020B0004020202020204" pitchFamily="34" charset="0"/>
      <p:regular r:id="rId40"/>
      <p:bold r:id="rId41"/>
      <p:italic r:id="rId42"/>
    </p:embeddedFont>
    <p:embeddedFont>
      <p:font typeface="Garamond" panose="02020404030301010803" pitchFamily="18" charset="0"/>
      <p:regular r:id="rId43"/>
      <p:bold r:id="rId44"/>
      <p:italic r:id="rId45"/>
      <p:boldItalic r:id="rId46"/>
    </p:embeddedFont>
    <p:embeddedFont>
      <p:font typeface="Lato" panose="020F0502020204030203"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Plus Jakarta Sans" panose="020B0604020202020204" charset="0"/>
      <p:regular r:id="rId55"/>
      <p:bold r:id="rId56"/>
      <p:italic r:id="rId57"/>
      <p:boldItalic r:id="rId58"/>
    </p:embeddedFont>
    <p:embeddedFont>
      <p:font typeface="Raleway"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gR8dhhUMV2U+xcNTD1xA6b/ynq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2.xml"/><Relationship Id="rId61" Type="http://schemas.openxmlformats.org/officeDocument/2006/relationships/font" Target="fonts/font2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9"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12.fntdata"/><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www.pexels.com/photo/the-thinker-statue-in-rodin-museum-france-6486112/?utm_content=attributionCopyText&amp;utm_medium=referral&amp;utm_source=pexel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exels.com/@charldurand?utm_content=attributionCopyText&amp;utm_medium=referral&amp;utm_source=pexels" TargetMode="External"/><Relationship Id="rId5" Type="http://schemas.openxmlformats.org/officeDocument/2006/relationships/hyperlink" Target="https://www.pexels.com/photo/person-pointing-numeric-print-1342460/?utm_content=attributionCopyText&amp;utm_medium=referral&amp;utm_source=pexels" TargetMode="External"/><Relationship Id="rId4" Type="http://schemas.openxmlformats.org/officeDocument/2006/relationships/hyperlink" Target="https://www.pexels.com/@ihasdslr?utm_content=attributionCopyText&amp;utm_medium=referral&amp;utm_source=pexe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users/nomevisualizzato-9517909/?utm_source=link-attribution&amp;utm_medium=referral&amp;utm_campaign=image&amp;utm_content=459272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59272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users/poupoune05-4055465/?utm_source=link-attribution&amp;utm_medium=referral&amp;utm_campaign=image&amp;utm_content=193431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93431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users/sasint-3639875/?utm_source=link-attribution&amp;utm_medium=referral&amp;utm_campaign=image&amp;utm_content=180752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807524"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tima-miroshnichenko?utm_content=attributionCopyText&amp;utm_medium=referral&amp;utm_source=pexel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exels.com/photo/a-blind-man-looking-up-while-touching-a-braille-book-6609408/?utm_content=attributionCopyText&amp;utm_medium=referral&amp;utm_source=pexel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users/publicdomainpictures-14/?utm_source=link-attribution&amp;utm_medium=referral&amp;utm_campaign=image&amp;utm_content=31450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1450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users/startupstockphotos-690514/?utm_source=link-attribution&amp;utm_medium=referral&amp;utm_campaign=image&amp;utm_content=593313"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2499789" TargetMode="External"/><Relationship Id="rId5" Type="http://schemas.openxmlformats.org/officeDocument/2006/relationships/hyperlink" Target="https://pixabay.com/users/geralt-9301/?utm_source=link-attribution&amp;utm_medium=referral&amp;utm_campaign=image&amp;utm_content=2499789" TargetMode="External"/><Relationship Id="rId4" Type="http://schemas.openxmlformats.org/officeDocument/2006/relationships/hyperlink" Target="https://pixabay.com/?utm_source=link-attribution&amp;utm_medium=referral&amp;utm_campaign=image&amp;utm_content=5933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800">
                <a:latin typeface="Arial"/>
                <a:ea typeface="Arial"/>
                <a:cs typeface="Arial"/>
                <a:sym typeface="Arial"/>
              </a:rPr>
              <a:t>Licensed by the University of Toronto Embedded Ethics Education Initiative, Lindsey Shorser, Jonathan Calver and Paul Gries under the Attribution-NonCommercial-ShareAlike 4.0 International license. To view a copy of this license, visit </a:t>
            </a:r>
            <a:r>
              <a:rPr lang="en-CA" sz="18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https://creativecommons.org/licenses/by-nc-sa/4.0/</a:t>
            </a:r>
            <a:r>
              <a:rPr lang="en-CA" sz="1800">
                <a:latin typeface="Arial"/>
                <a:ea typeface="Arial"/>
                <a:cs typeface="Arial"/>
                <a:sym typeface="Arial"/>
              </a:rPr>
              <a:t>.</a:t>
            </a: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800">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Vitaly Vlasov</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(https://www.pexels.com/photo/person-pointing-numeric-print-1342460/)</a:t>
            </a:r>
            <a:endParaRPr/>
          </a:p>
          <a:p>
            <a:pPr marL="0" marR="0" lvl="0" indent="0" algn="l" rtl="0">
              <a:lnSpc>
                <a:spcPct val="100000"/>
              </a:lnSpc>
              <a:spcBef>
                <a:spcPts val="0"/>
              </a:spcBef>
              <a:spcAft>
                <a:spcPts val="0"/>
              </a:spcAft>
              <a:buClr>
                <a:schemeClr val="dk1"/>
              </a:buClr>
              <a:buSzPts val="1200"/>
              <a:buFont typeface="Calibri"/>
              <a:buNone/>
            </a:pP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6">
                  <a:extLst>
                    <a:ext uri="{A12FA001-AC4F-418D-AE19-62706E023703}">
                      <ahyp:hlinkClr xmlns:ahyp="http://schemas.microsoft.com/office/drawing/2018/hyperlinkcolor" val="tx"/>
                    </a:ext>
                  </a:extLst>
                </a:hlinkClick>
              </a:rPr>
              <a:t>Charl Durand</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7">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(https://www.pexels.com/photo/the-thinker-statue-in-rodin-museum-france-6486112/)</a:t>
            </a:r>
            <a:endParaRPr/>
          </a:p>
        </p:txBody>
      </p:sp>
      <p:sp>
        <p:nvSpPr>
          <p:cNvPr id="63" name="Google Shape;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Some answers: capabilities to go from place A to place B, gives some people money… </a:t>
            </a: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Possible answers: social opportunities, etc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At this point, it’s a good idea to ask for a couple students to talk about the apps that they’re designing for CSC207. Have a couple students just describe those apps. What do those apps create and redistribute? </a:t>
            </a:r>
            <a:endParaRPr/>
          </a:p>
        </p:txBody>
      </p:sp>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[Here is one example of an app that creates and redistributes: it gives access to information to visually impaired people who previously did not have it.]</a:t>
            </a:r>
            <a:endParaRPr/>
          </a:p>
          <a:p>
            <a:pPr marL="0" marR="0" lvl="0" indent="0" algn="l" rtl="0">
              <a:lnSpc>
                <a:spcPct val="100000"/>
              </a:lnSpc>
              <a:spcBef>
                <a:spcPts val="0"/>
              </a:spcBef>
              <a:spcAft>
                <a:spcPts val="0"/>
              </a:spcAft>
              <a:buClr>
                <a:srgbClr val="000000"/>
              </a:buClr>
              <a:buSzPts val="1400"/>
              <a:buFont typeface="Arial"/>
              <a:buNone/>
            </a:pPr>
            <a:endParaRPr b="0" i="0">
              <a:solidFill>
                <a:srgbClr val="191B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Chieko Asakawa’s TED Talk is here: https://www.ted.com/talks/chieko_asakawa_how_new_technology_helps_blind_people_explore_the_world/transcript?referrer=playlist-designing_for_disability&amp;autoplay=true</a:t>
            </a:r>
            <a:endParaRPr/>
          </a:p>
          <a:p>
            <a:pPr marL="0" marR="0" lvl="0" indent="0" algn="l" rtl="0">
              <a:lnSpc>
                <a:spcPct val="100000"/>
              </a:lnSpc>
              <a:spcBef>
                <a:spcPts val="0"/>
              </a:spcBef>
              <a:spcAft>
                <a:spcPts val="0"/>
              </a:spcAft>
              <a:buClr>
                <a:srgbClr val="000000"/>
              </a:buClr>
              <a:buSzPts val="1400"/>
              <a:buFont typeface="Arial"/>
              <a:buNone/>
            </a:pPr>
            <a:endParaRPr b="0" i="0">
              <a:solidFill>
                <a:srgbClr val="191B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Photo credit: https://en.wikipedia.org/wiki/Chieko_Asakawa#/media/File:Field_experiment_in_Nihonbashi,_Tokyo_(Feb_2017)_1-19_screenshot.png</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0" i="0">
              <a:solidFill>
                <a:srgbClr val="191B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b="0" i="0">
              <a:solidFill>
                <a:srgbClr val="191B26"/>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Image by </a:t>
            </a:r>
            <a:r>
              <a:rPr lang="en-CA" b="0" i="0" u="sng">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Nome Visualizzato</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(https://pixabay.com/photos/justice-scales-symbolism-themis-4592723/)</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19" name="Google Shape;3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CA"/>
              <a:t>[Some examples of luck egalitarianism: someone shouldn’t be deprived of resources/opportunities just because of their race, natural abilities, etc. But we can still allow for differences on the basis of how hard you work, etc]</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CA"/>
              <a:t>Photo Sources (from top left, counter-clockwise):</a:t>
            </a:r>
            <a:endParaRPr/>
          </a:p>
          <a:p>
            <a:pPr marL="457200" marR="0" lvl="0" indent="-228600" algn="l" rtl="0">
              <a:lnSpc>
                <a:spcPct val="100000"/>
              </a:lnSpc>
              <a:spcBef>
                <a:spcPts val="0"/>
              </a:spcBef>
              <a:spcAft>
                <a:spcPts val="0"/>
              </a:spcAft>
              <a:buClr>
                <a:srgbClr val="000000"/>
              </a:buClr>
              <a:buSzPts val="1400"/>
              <a:buFont typeface="Arial"/>
              <a:buNone/>
            </a:pPr>
            <a:r>
              <a:rPr lang="en-CA" b="1"/>
              <a:t>Image 1 Source</a:t>
            </a:r>
            <a:r>
              <a:rPr lang="en-CA"/>
              <a:t>: Marvin Meyer at unsplash (https://unsplash.com/photos/SYTO3xs06fU)</a:t>
            </a:r>
            <a:endParaRPr/>
          </a:p>
          <a:p>
            <a:pPr marL="457200" marR="0" lvl="0" indent="-228600" algn="l" rtl="0">
              <a:lnSpc>
                <a:spcPct val="100000"/>
              </a:lnSpc>
              <a:spcBef>
                <a:spcPts val="0"/>
              </a:spcBef>
              <a:spcAft>
                <a:spcPts val="0"/>
              </a:spcAft>
              <a:buClr>
                <a:srgbClr val="000000"/>
              </a:buClr>
              <a:buSzPts val="1400"/>
              <a:buFont typeface="Arial"/>
              <a:buNone/>
            </a:pPr>
            <a:r>
              <a:rPr lang="en-CA" b="1"/>
              <a:t>Image 2 Source: </a:t>
            </a:r>
            <a:r>
              <a:rPr lang="en-CA"/>
              <a:t>Clay Banks at unsplash.com (https://unsplash.com/photos/qT7fZVbDcqE)</a:t>
            </a:r>
            <a:endParaRPr/>
          </a:p>
          <a:p>
            <a:pPr marL="457200" marR="0" lvl="0" indent="-228600" algn="l" rtl="0">
              <a:lnSpc>
                <a:spcPct val="100000"/>
              </a:lnSpc>
              <a:spcBef>
                <a:spcPts val="0"/>
              </a:spcBef>
              <a:spcAft>
                <a:spcPts val="0"/>
              </a:spcAft>
              <a:buClr>
                <a:srgbClr val="000000"/>
              </a:buClr>
              <a:buSzPts val="1400"/>
              <a:buFont typeface="Arial"/>
              <a:buNone/>
            </a:pPr>
            <a:r>
              <a:rPr lang="en-CA" b="1" i="0">
                <a:solidFill>
                  <a:srgbClr val="000000"/>
                </a:solidFill>
                <a:latin typeface="Plus Jakarta Sans"/>
                <a:ea typeface="Plus Jakarta Sans"/>
                <a:cs typeface="Plus Jakarta Sans"/>
                <a:sym typeface="Plus Jakarta Sans"/>
              </a:rPr>
              <a:t>Image 3 Source: </a:t>
            </a:r>
            <a:r>
              <a:rPr lang="en-CA" b="0" i="0">
                <a:solidFill>
                  <a:srgbClr val="000000"/>
                </a:solidFill>
                <a:latin typeface="Plus Jakarta Sans"/>
                <a:ea typeface="Plus Jakarta Sans"/>
                <a:cs typeface="Plus Jakarta Sans"/>
                <a:sym typeface="Plus Jakarta Sans"/>
              </a:rPr>
              <a:t>Djalma Paiva Armelin: https://www.pexels.com/photo/shallow-focus-photography-of-four-leaf-clover-705310/</a:t>
            </a:r>
            <a:endParaRPr/>
          </a:p>
          <a:p>
            <a:pPr marL="457200" marR="0" lvl="0" indent="-228600" algn="l" rtl="0">
              <a:lnSpc>
                <a:spcPct val="100000"/>
              </a:lnSpc>
              <a:spcBef>
                <a:spcPts val="0"/>
              </a:spcBef>
              <a:spcAft>
                <a:spcPts val="0"/>
              </a:spcAft>
              <a:buClr>
                <a:srgbClr val="000000"/>
              </a:buClr>
              <a:buSzPts val="1400"/>
              <a:buFont typeface="Arial"/>
              <a:buNone/>
            </a:pPr>
            <a:r>
              <a:rPr lang="en-CA" b="1"/>
              <a:t>Image 4 Source: </a:t>
            </a:r>
            <a:r>
              <a:rPr lang="en-CA"/>
              <a:t>Thought Catalogue on unsplash.com (https://unsplash.com/photos/fnztlIb52gU)</a:t>
            </a:r>
            <a:endParaRPr/>
          </a:p>
          <a:p>
            <a:pPr marL="0" lvl="0" indent="0" algn="l" rtl="0">
              <a:lnSpc>
                <a:spcPct val="100000"/>
              </a:lnSpc>
              <a:spcBef>
                <a:spcPts val="0"/>
              </a:spcBef>
              <a:spcAft>
                <a:spcPts val="0"/>
              </a:spcAft>
              <a:buSzPts val="1400"/>
              <a:buNone/>
            </a:pPr>
            <a:endParaRPr/>
          </a:p>
        </p:txBody>
      </p:sp>
      <p:sp>
        <p:nvSpPr>
          <p:cNvPr id="326" name="Google Shape;3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CA" b="1"/>
              <a:t>Image Source</a:t>
            </a:r>
            <a:r>
              <a:rPr lang="en-CA"/>
              <a:t>: https://interactionninstitute.org/illustrating-equality-vs-equity/</a:t>
            </a:r>
            <a:endParaRPr/>
          </a:p>
          <a:p>
            <a:pPr marL="457200" marR="0" lvl="0" indent="-228600" algn="l" rtl="0">
              <a:lnSpc>
                <a:spcPct val="100000"/>
              </a:lnSpc>
              <a:spcBef>
                <a:spcPts val="0"/>
              </a:spcBef>
              <a:spcAft>
                <a:spcPts val="0"/>
              </a:spcAft>
              <a:buClr>
                <a:srgbClr val="000000"/>
              </a:buClr>
              <a:buSzPts val="1400"/>
              <a:buFont typeface="Arial"/>
              <a:buNone/>
            </a:pPr>
            <a:r>
              <a:rPr lang="en-CA"/>
              <a:t>(Equality is about dividing resources equally between people; equity is about (1) distributing a fixed pot of resources according to need, or (2) making sure everyone has the same outcome / access, equity is also potentially about removing obstacles]</a:t>
            </a:r>
            <a:endParaRPr/>
          </a:p>
        </p:txBody>
      </p:sp>
      <p:sp>
        <p:nvSpPr>
          <p:cNvPr id="344" name="Google Shape;3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8947458ec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endParaRPr/>
          </a:p>
        </p:txBody>
      </p:sp>
      <p:sp>
        <p:nvSpPr>
          <p:cNvPr id="351" name="Google Shape;351;gf8947458ec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r>
              <a:rPr lang="en-CA"/>
              <a:t>Equality vs equity in discussion</a:t>
            </a:r>
            <a:endParaRPr/>
          </a:p>
        </p:txBody>
      </p:sp>
      <p:sp>
        <p:nvSpPr>
          <p:cNvPr id="359" name="Google Shape;3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endParaRPr/>
          </a:p>
        </p:txBody>
      </p:sp>
      <p:sp>
        <p:nvSpPr>
          <p:cNvPr id="367" name="Google Shape;36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i="0">
                <a:solidFill>
                  <a:srgbClr val="191B26"/>
                </a:solidFill>
                <a:latin typeface="Open Sans"/>
                <a:ea typeface="Open Sans"/>
                <a:cs typeface="Open Sans"/>
                <a:sym typeface="Open Sans"/>
              </a:rPr>
              <a:t>Image by </a:t>
            </a:r>
            <a:r>
              <a:rPr lang="en-CA" b="0" i="0" u="sng">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Cloé Gérard</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(https://pixabay.com/users/poupoune05-405)5465/</a:t>
            </a:r>
            <a:endParaRPr b="0" i="0">
              <a:solidFill>
                <a:srgbClr val="191B26"/>
              </a:solidFill>
              <a:latin typeface="Open Sans"/>
              <a:ea typeface="Open Sans"/>
              <a:cs typeface="Open Sans"/>
              <a:sym typeface="Open Sans"/>
            </a:endParaRPr>
          </a:p>
          <a:p>
            <a:pPr marL="457200" lvl="0" indent="-317500" algn="l" rtl="0">
              <a:lnSpc>
                <a:spcPct val="100000"/>
              </a:lnSpc>
              <a:spcBef>
                <a:spcPts val="0"/>
              </a:spcBef>
              <a:spcAft>
                <a:spcPts val="0"/>
              </a:spcAft>
              <a:buClr>
                <a:srgbClr val="191B26"/>
              </a:buClr>
              <a:buSzPts val="1400"/>
              <a:buFont typeface="Open Sans"/>
              <a:buChar char="-"/>
            </a:pPr>
            <a:r>
              <a:rPr lang="en-CA">
                <a:solidFill>
                  <a:srgbClr val="191B26"/>
                </a:solidFill>
                <a:latin typeface="Open Sans"/>
                <a:ea typeface="Open Sans"/>
                <a:cs typeface="Open Sans"/>
                <a:sym typeface="Open Sans"/>
              </a:rPr>
              <a:t>The idea here: letting people know about their moral duties is not the only way we should respond to the need for accomodation. We should also add legal obligations.</a:t>
            </a:r>
            <a:endParaRPr>
              <a:solidFill>
                <a:srgbClr val="191B26"/>
              </a:solidFill>
              <a:latin typeface="Open Sans"/>
              <a:ea typeface="Open Sans"/>
              <a:cs typeface="Open Sans"/>
              <a:sym typeface="Open Sans"/>
            </a:endParaRPr>
          </a:p>
        </p:txBody>
      </p:sp>
      <p:sp>
        <p:nvSpPr>
          <p:cNvPr id="375" name="Google Shape;3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-&gt; According to the medical model, the impairment causes the limitation, and the human world is a background condition – something that is necessary for the impairment, but not the cause. For example, it would say that someone’s paraplegia causes them to not be able to access public spaces.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-&gt; According to the social model, the human world (human institutions, human habits, human constructions) cause the limitation, and the impairment is a background condition – something that is necessary for the impairment, but not the cause.  For example, it would say that the lack of ramps is what causes people with paraplegia not to access public spaces.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How you conceptualize disability matters!</a:t>
            </a:r>
            <a:endParaRPr/>
          </a:p>
        </p:txBody>
      </p:sp>
      <p:sp>
        <p:nvSpPr>
          <p:cNvPr id="231" name="Google Shape;2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285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i="0">
                <a:solidFill>
                  <a:srgbClr val="000000"/>
                </a:solidFill>
                <a:latin typeface="Plus Jakarta Sans"/>
                <a:ea typeface="Plus Jakarta Sans"/>
                <a:cs typeface="Plus Jakarta Sans"/>
                <a:sym typeface="Plus Jakarta Sans"/>
              </a:rPr>
              <a:t>Photo by Sora Shimazaki: https://www.pexels.com/photo/judgement-scale-and-gavel-in-judge-office-5669602/</a:t>
            </a:r>
            <a:endParaRPr/>
          </a:p>
        </p:txBody>
      </p:sp>
      <p:sp>
        <p:nvSpPr>
          <p:cNvPr id="388" name="Google Shape;3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[In general, the charter is a document that protects certain fundamental rights and freedoms for Canadians – e.g. freedom of conscience, freedom of speech. But it also guarantees that the government cannot discriminate against people.]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Photo credit: https://lop.parl.ca/About/Parliament/Education/OurCountryOurParliament/html_booklet/canadian-charter-rights-and-freedoms-e.html</a:t>
            </a:r>
            <a:endParaRPr/>
          </a:p>
        </p:txBody>
      </p:sp>
      <p:sp>
        <p:nvSpPr>
          <p:cNvPr id="399" name="Google Shape;3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a:t>[Mention that Lindsey will say a little bit about the Guidelines]</a:t>
            </a:r>
            <a:endParaRPr/>
          </a:p>
        </p:txBody>
      </p:sp>
      <p:sp>
        <p:nvSpPr>
          <p:cNvPr id="406" name="Google Shape;4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a:t>[Some answers: efficiency “good for the community”, “allows people to exercise their spending power” – also equality “equal footing”]</a:t>
            </a:r>
            <a:endParaRPr/>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endParaRPr/>
          </a:p>
        </p:txBody>
      </p:sp>
      <p:sp>
        <p:nvSpPr>
          <p:cNvPr id="429" name="Google Shape;42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4094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-&gt; look at the kind of detail you’re getting! There is good guidance to be had — you don’t have to make it up as you go along. </a:t>
            </a:r>
            <a:endParaRPr/>
          </a:p>
          <a:p>
            <a:pPr marL="0" lvl="0" indent="0" algn="l" rtl="0">
              <a:lnSpc>
                <a:spcPct val="100000"/>
              </a:lnSpc>
              <a:spcBef>
                <a:spcPts val="0"/>
              </a:spcBef>
              <a:spcAft>
                <a:spcPts val="0"/>
              </a:spcAft>
              <a:buSzPts val="1400"/>
              <a:buNone/>
            </a:pPr>
            <a:r>
              <a:rPr lang="en-CA"/>
              <a:t>-&gt; they are legal responsibilities for public and major private organization (though not for all apps — e.g. if you put an app on the google store) </a:t>
            </a:r>
            <a:endParaRPr/>
          </a:p>
          <a:p>
            <a:pPr marL="0" lvl="0" indent="0" algn="l" rtl="0">
              <a:lnSpc>
                <a:spcPct val="100000"/>
              </a:lnSpc>
              <a:spcBef>
                <a:spcPts val="0"/>
              </a:spcBef>
              <a:spcAft>
                <a:spcPts val="0"/>
              </a:spcAft>
              <a:buSzPts val="1400"/>
              <a:buNone/>
            </a:pPr>
            <a:r>
              <a:rPr lang="en-CA"/>
              <a:t>-&gt; These are Ontario government guidelines. Ontario borrowed them from a non-profit organization (</a:t>
            </a:r>
            <a:r>
              <a:rPr lang="en-CA" u="sng">
                <a:solidFill>
                  <a:schemeClr val="hlink"/>
                </a:solidFill>
                <a:hlinkClick r:id="rId3"/>
              </a:rPr>
              <a:t>https://www.w3.org/WAI/standards-guidelines/wcag/</a:t>
            </a:r>
            <a:r>
              <a:rPr lang="en-CA"/>
              <a:t>) that created a set of guidelines.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CA" b="1"/>
              <a:t>Screenshot Sources: </a:t>
            </a:r>
            <a:endParaRPr/>
          </a:p>
          <a:p>
            <a:pPr marL="0" marR="0" lvl="0" indent="0" algn="l" rtl="0">
              <a:lnSpc>
                <a:spcPct val="100000"/>
              </a:lnSpc>
              <a:spcBef>
                <a:spcPts val="0"/>
              </a:spcBef>
              <a:spcAft>
                <a:spcPts val="0"/>
              </a:spcAft>
              <a:buClr>
                <a:srgbClr val="000000"/>
              </a:buClr>
              <a:buSzPts val="1400"/>
              <a:buFont typeface="Arial"/>
              <a:buNone/>
            </a:pPr>
            <a:r>
              <a:rPr lang="en-CA"/>
              <a:t>https://www.w3.org/TR/UNDERSTANDING-WCAG20/visual-audio-contrast-without-color.html</a:t>
            </a:r>
            <a:endParaRPr/>
          </a:p>
          <a:p>
            <a:pPr marL="0" marR="0" lvl="0" indent="0" algn="l" rtl="0">
              <a:lnSpc>
                <a:spcPct val="100000"/>
              </a:lnSpc>
              <a:spcBef>
                <a:spcPts val="0"/>
              </a:spcBef>
              <a:spcAft>
                <a:spcPts val="0"/>
              </a:spcAft>
              <a:buClr>
                <a:srgbClr val="000000"/>
              </a:buClr>
              <a:buSzPts val="1400"/>
              <a:buFont typeface="Arial"/>
              <a:buNone/>
            </a:pPr>
            <a:r>
              <a:rPr lang="en-CA"/>
              <a:t>https://www.w3.org/TR/UNDERSTANDING-WCAG20/seizure-does-not-violate.html</a:t>
            </a:r>
            <a:endParaRPr/>
          </a:p>
          <a:p>
            <a:pPr marL="0" marR="0" lvl="0" indent="0" algn="l" rtl="0">
              <a:lnSpc>
                <a:spcPct val="100000"/>
              </a:lnSpc>
              <a:spcBef>
                <a:spcPts val="0"/>
              </a:spcBef>
              <a:spcAft>
                <a:spcPts val="0"/>
              </a:spcAft>
              <a:buClr>
                <a:srgbClr val="000000"/>
              </a:buClr>
              <a:buSzPts val="1400"/>
              <a:buFont typeface="Arial"/>
              <a:buNone/>
            </a:pPr>
            <a:r>
              <a:rPr lang="en-CA"/>
              <a:t>https://www.w3.org/TR/UNDERSTANDING-WCAG20/visual-audio-contrast-dis-audio.html</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45" name="Google Shape;4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Professional organizations, like the IEEE, have published codes of ethics. For example, the IEEE has this to say about their members’ responsibility to ethical design.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[rough notes, this is somewhat of an aside and can be rushed as needed]</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AutoNum type="arabicPeriod"/>
            </a:pPr>
            <a:r>
              <a:rPr lang="en-CA"/>
              <a:t>The IEEE would have a lot of say if there were ever an accreditation process. They would be contributing heavily to the requirements. If you want to be one of these highly trained professionals, these are guidelines you should follow. It may become mandatory. </a:t>
            </a:r>
            <a:endParaRPr/>
          </a:p>
          <a:p>
            <a:pPr marL="457200" lvl="0" indent="-317500" algn="l" rtl="0">
              <a:lnSpc>
                <a:spcPct val="100000"/>
              </a:lnSpc>
              <a:spcBef>
                <a:spcPts val="0"/>
              </a:spcBef>
              <a:spcAft>
                <a:spcPts val="0"/>
              </a:spcAft>
              <a:buSzPts val="1400"/>
              <a:buAutoNum type="arabicPeriod"/>
            </a:pPr>
            <a:r>
              <a:rPr lang="en-CA"/>
              <a:t>This is also about thinking about yourself as a professional.</a:t>
            </a:r>
            <a:endParaRPr/>
          </a:p>
          <a:p>
            <a:pPr marL="139700" lvl="0" indent="0" algn="l" rtl="0">
              <a:lnSpc>
                <a:spcPct val="100000"/>
              </a:lnSpc>
              <a:spcBef>
                <a:spcPts val="0"/>
              </a:spcBef>
              <a:spcAft>
                <a:spcPts val="0"/>
              </a:spcAft>
              <a:buSzPts val="1400"/>
              <a:buNone/>
            </a:pPr>
            <a:endParaRPr/>
          </a:p>
        </p:txBody>
      </p:sp>
      <p:sp>
        <p:nvSpPr>
          <p:cNvPr id="452" name="Google Shape;4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i="0">
                <a:solidFill>
                  <a:srgbClr val="191B26"/>
                </a:solidFill>
                <a:latin typeface="Open Sans"/>
                <a:ea typeface="Open Sans"/>
                <a:cs typeface="Open Sans"/>
                <a:sym typeface="Open Sans"/>
              </a:rPr>
              <a:t>Last class, we talked about what disability is, and how to conceptualize it. Today we’re going to talk about what to do it about it – accommodation. A familiar example: academic accommodations .</a:t>
            </a:r>
            <a:endParaRPr/>
          </a:p>
          <a:p>
            <a:pPr marL="0" lvl="0" indent="0" algn="l" rtl="0">
              <a:lnSpc>
                <a:spcPct val="100000"/>
              </a:lnSpc>
              <a:spcBef>
                <a:spcPts val="0"/>
              </a:spcBef>
              <a:spcAft>
                <a:spcPts val="0"/>
              </a:spcAft>
              <a:buSzPts val="1400"/>
              <a:buNone/>
            </a:pPr>
            <a:endParaRPr b="0" i="0">
              <a:solidFill>
                <a:srgbClr val="191B26"/>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CA" b="0" i="0">
                <a:solidFill>
                  <a:srgbClr val="191B26"/>
                </a:solidFill>
                <a:latin typeface="Open Sans"/>
                <a:ea typeface="Open Sans"/>
                <a:cs typeface="Open Sans"/>
                <a:sym typeface="Open Sans"/>
              </a:rPr>
              <a:t>Image by </a:t>
            </a:r>
            <a:r>
              <a:rPr lang="en-CA" b="0" i="0" u="sng">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Sasin Tipchai</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(https://pixabay.com/photos/sunset-men-silhouettes-helping-1807524/)</a:t>
            </a:r>
            <a:endParaRPr/>
          </a:p>
        </p:txBody>
      </p:sp>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Codes of ethics (or conduct) are of course not unique to the IEEE. As a student and a member of the university of community we are responsible for acting in a way that is consistent with the university’s established code of conduct.</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
        <p:nvSpPr>
          <p:cNvPr id="459" name="Google Shape;45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01e2a3e988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[rough notes for ideas to discuss]</a:t>
            </a:r>
            <a:endParaRPr/>
          </a:p>
          <a:p>
            <a:pPr marL="0" lvl="0" indent="0" algn="l" rtl="0">
              <a:lnSpc>
                <a:spcPct val="100000"/>
              </a:lnSpc>
              <a:spcBef>
                <a:spcPts val="0"/>
              </a:spcBef>
              <a:spcAft>
                <a:spcPts val="0"/>
              </a:spcAft>
              <a:buSzPts val="1400"/>
              <a:buNone/>
            </a:pPr>
            <a:r>
              <a:rPr lang="en-CA"/>
              <a:t>Most accessibility features to address physical disabilities should only require changes to the user interface. If we have designed our software following Clean Architecture, then implementing such features can be done independently of the core logic of the program!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Many of you have started working on GUIs for your projects and are hopefully seeing firsthand that the UI is in and of itself a substantial undertaking — requiring many hours to become familiar with what is available to you. If you have enjoyed your experience with developing a UI so far, you should consider taking an HCI course to deepen your understanding of the area. Expertise in designing usable interfaces may help you find a career in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(If time, can possibly pose the question of “what is an example of a feature that might require changes to the core of the program?”)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66" name="Google Shape;466;g101e2a3e988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74" name="Google Shape;47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37" name="Google Shape;4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01e2a3e988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01e2a3e988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483" name="Google Shape;483;g101e2a3e988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01e2a3e988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101e2a3e988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0"/>
              <a:t>[Explain how one of them illustrates the medical model – e.g. prosthetic limbs (makes it the case that the impairment no longer causes the limitation, regardless of how the human world is arranged]</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CA" b="1"/>
              <a:t>Image Source: </a:t>
            </a:r>
            <a:r>
              <a:rPr lang="en-CA"/>
              <a:t>cottonbro at Pexels (https://www.pexels.com/photo/person-in-black-pants-and-black-shoes-sitting-on-brown-wooden-chair-4101143/)</a:t>
            </a: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i="0">
                <a:solidFill>
                  <a:srgbClr val="1A1A1A"/>
                </a:solidFill>
                <a:latin typeface="Arial"/>
                <a:ea typeface="Arial"/>
                <a:cs typeface="Arial"/>
                <a:sym typeface="Arial"/>
              </a:rPr>
              <a:t>Image Source: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Tima Miroshnichenko</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a:t>
            </a:r>
            <a:r>
              <a:rPr lang="en-CA" b="0" i="0" u="none" strike="noStrike">
                <a:solidFill>
                  <a:srgbClr val="1A1A1A"/>
                </a:solidFill>
                <a:latin typeface="Arial"/>
                <a:ea typeface="Arial"/>
                <a:cs typeface="Arial"/>
                <a:sym typeface="Arial"/>
              </a:rPr>
              <a:t>https://www.pexels.com/photo/a-blind-man-looking-up-while-touching-a-braille-book-6609408/)</a:t>
            </a:r>
            <a:endParaRPr/>
          </a:p>
          <a:p>
            <a:pPr marL="0" lvl="0" indent="0" algn="l" rtl="0">
              <a:lnSpc>
                <a:spcPct val="100000"/>
              </a:lnSpc>
              <a:spcBef>
                <a:spcPts val="0"/>
              </a:spcBef>
              <a:spcAft>
                <a:spcPts val="0"/>
              </a:spcAft>
              <a:buSzPts val="1400"/>
              <a:buNone/>
            </a:pPr>
            <a:endParaRPr b="0"/>
          </a:p>
        </p:txBody>
      </p:sp>
      <p:sp>
        <p:nvSpPr>
          <p:cNvPr id="256" name="Google Shape;25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a:t>Very open-ended question. A lot of students here respond with moral answers – e.g. fairness, treating people as human, etc. Good to comment on this, because this contrasts with other prudential or legal reasons. </a:t>
            </a:r>
            <a:endParaRPr/>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CA" b="1"/>
              <a:t>Image Source: </a:t>
            </a:r>
            <a:r>
              <a:rPr lang="en-CA"/>
              <a:t>Robin Higgins at pixabay (https://pixabay.com/photos/thinking-person-person-thinking-2681494/)</a:t>
            </a:r>
            <a:endParaRPr/>
          </a:p>
          <a:p>
            <a:pPr marL="0" lvl="0" indent="0" algn="l" rtl="0">
              <a:lnSpc>
                <a:spcPct val="100000"/>
              </a:lnSpc>
              <a:spcBef>
                <a:spcPts val="0"/>
              </a:spcBef>
              <a:spcAft>
                <a:spcPts val="0"/>
              </a:spcAft>
              <a:buSzPts val="1400"/>
              <a:buNone/>
            </a:pPr>
            <a:endParaRPr/>
          </a:p>
        </p:txBody>
      </p:sp>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Image by </a:t>
            </a:r>
            <a:r>
              <a:rPr lang="en-CA" b="0" i="0" u="sng">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PublicDomainPictures</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(https://pixabay.com/photos/cardboard-box-paper-old-close-up-314504/)</a:t>
            </a:r>
            <a:endParaRPr/>
          </a:p>
        </p:txBody>
      </p:sp>
      <p:sp>
        <p:nvSpPr>
          <p:cNvPr id="277" name="Google Shape;2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Happiness Image by </a:t>
            </a:r>
            <a:r>
              <a:rPr lang="en-CA" b="0" i="0" u="sng">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StartupStockPhotos</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((https://pixabay.com/photos/children-win-success-video-game-593313/)</a:t>
            </a:r>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Status Image by </a:t>
            </a:r>
            <a:r>
              <a:rPr lang="en-CA" b="0" i="0" u="sng">
                <a:solidFill>
                  <a:srgbClr val="191B2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Gerd Altmann</a:t>
            </a:r>
            <a:r>
              <a:rPr lang="en-CA" b="0" i="0">
                <a:solidFill>
                  <a:srgbClr val="191B26"/>
                </a:solidFill>
                <a:latin typeface="Open Sans"/>
                <a:ea typeface="Open Sans"/>
                <a:cs typeface="Open Sans"/>
                <a:sym typeface="Open Sans"/>
              </a:rPr>
              <a:t> from </a:t>
            </a:r>
            <a:r>
              <a:rPr lang="en-CA" b="0" i="0" u="sng">
                <a:solidFill>
                  <a:srgbClr val="191B26"/>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Pixabay</a:t>
            </a:r>
            <a:r>
              <a:rPr lang="en-CA" b="0" i="0">
                <a:solidFill>
                  <a:srgbClr val="191B26"/>
                </a:solidFill>
                <a:latin typeface="Open Sans"/>
                <a:ea typeface="Open Sans"/>
                <a:cs typeface="Open Sans"/>
                <a:sym typeface="Open Sans"/>
              </a:rPr>
              <a:t> (https://pixabay.com/photos/hierarchy-people-man-woman-2499789/)</a:t>
            </a:r>
            <a:endParaRPr/>
          </a:p>
          <a:p>
            <a:pPr marL="0" marR="0" lvl="0" indent="0" algn="l" rtl="0">
              <a:lnSpc>
                <a:spcPct val="100000"/>
              </a:lnSpc>
              <a:spcBef>
                <a:spcPts val="0"/>
              </a:spcBef>
              <a:spcAft>
                <a:spcPts val="0"/>
              </a:spcAft>
              <a:buClr>
                <a:srgbClr val="000000"/>
              </a:buClr>
              <a:buSzPts val="1400"/>
              <a:buFont typeface="Arial"/>
              <a:buNone/>
            </a:pPr>
            <a:r>
              <a:rPr lang="en-CA" b="0" i="0">
                <a:solidFill>
                  <a:srgbClr val="191B26"/>
                </a:solidFill>
                <a:latin typeface="Open Sans"/>
                <a:ea typeface="Open Sans"/>
                <a:cs typeface="Open Sans"/>
                <a:sym typeface="Open Sans"/>
              </a:rPr>
              <a:t>Capabilities Image by Anja from Pixabay (https://pixabay.com/photos/child-boy-dragon-dragon-flight-2887483/)</a:t>
            </a:r>
            <a:endParaRPr/>
          </a:p>
          <a:p>
            <a:pPr marL="0" marR="0" lvl="0" indent="0" algn="l" rtl="0">
              <a:lnSpc>
                <a:spcPct val="100000"/>
              </a:lnSpc>
              <a:spcBef>
                <a:spcPts val="0"/>
              </a:spcBef>
              <a:spcAft>
                <a:spcPts val="0"/>
              </a:spcAft>
              <a:buClr>
                <a:srgbClr val="000000"/>
              </a:buClr>
              <a:buSzPts val="1400"/>
              <a:buFont typeface="Arial"/>
              <a:buNone/>
            </a:pPr>
            <a:r>
              <a:rPr lang="en-CA"/>
              <a:t>Resources Image by Julita from Pixabay (https://pixabay.com/photos/america-the-dollar-president-3125467/)</a:t>
            </a:r>
            <a:endParaRPr/>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g5d119dd3fcc2665d_128"/>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5d119dd3fcc2665d_1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g5d119dd3fcc2665d_128"/>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g5d119dd3fcc2665d_128"/>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g5d119dd3fcc2665d_1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7"/>
        <p:cNvGrpSpPr/>
        <p:nvPr/>
      </p:nvGrpSpPr>
      <p:grpSpPr>
        <a:xfrm>
          <a:off x="0" y="0"/>
          <a:ext cx="0" cy="0"/>
          <a:chOff x="0" y="0"/>
          <a:chExt cx="0" cy="0"/>
        </a:xfrm>
      </p:grpSpPr>
      <p:grpSp>
        <p:nvGrpSpPr>
          <p:cNvPr id="88" name="Google Shape;88;g5d119dd3fcc2665d_63"/>
          <p:cNvGrpSpPr/>
          <p:nvPr/>
        </p:nvGrpSpPr>
        <p:grpSpPr>
          <a:xfrm>
            <a:off x="1107036" y="1588427"/>
            <a:ext cx="994316" cy="61102"/>
            <a:chOff x="4580561" y="2589004"/>
            <a:chExt cx="1064464" cy="25200"/>
          </a:xfrm>
        </p:grpSpPr>
        <p:sp>
          <p:nvSpPr>
            <p:cNvPr id="89" name="Google Shape;89;g5d119dd3fcc2665d_6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5d119dd3fcc2665d_6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g5d119dd3fcc2665d_63"/>
          <p:cNvSpPr txBox="1">
            <a:spLocks noGrp="1"/>
          </p:cNvSpPr>
          <p:nvPr>
            <p:ph type="title"/>
          </p:nvPr>
        </p:nvSpPr>
        <p:spPr>
          <a:xfrm>
            <a:off x="972600" y="1763267"/>
            <a:ext cx="10251300" cy="2024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92" name="Google Shape;92;g5d119dd3fcc2665d_63"/>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g5d119dd3fcc2665d_69"/>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95;g5d119dd3fcc2665d_69"/>
          <p:cNvGrpSpPr/>
          <p:nvPr/>
        </p:nvGrpSpPr>
        <p:grpSpPr>
          <a:xfrm>
            <a:off x="1107036" y="1588427"/>
            <a:ext cx="994316" cy="61102"/>
            <a:chOff x="4580561" y="2589004"/>
            <a:chExt cx="1064464" cy="25200"/>
          </a:xfrm>
        </p:grpSpPr>
        <p:sp>
          <p:nvSpPr>
            <p:cNvPr id="96" name="Google Shape;96;g5d119dd3fcc2665d_6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5d119dd3fcc2665d_6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 name="Google Shape;98;g5d119dd3fcc2665d_69"/>
          <p:cNvSpPr txBox="1">
            <a:spLocks noGrp="1"/>
          </p:cNvSpPr>
          <p:nvPr>
            <p:ph type="title"/>
          </p:nvPr>
        </p:nvSpPr>
        <p:spPr>
          <a:xfrm>
            <a:off x="972600" y="1758200"/>
            <a:ext cx="10251600" cy="713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99" name="Google Shape;99;g5d119dd3fcc2665d_69"/>
          <p:cNvSpPr txBox="1">
            <a:spLocks noGrp="1"/>
          </p:cNvSpPr>
          <p:nvPr>
            <p:ph type="body" idx="1"/>
          </p:nvPr>
        </p:nvSpPr>
        <p:spPr>
          <a:xfrm>
            <a:off x="972600" y="2771833"/>
            <a:ext cx="10251600" cy="30147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0" name="Google Shape;100;g5d119dd3fcc2665d_69"/>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g5d119dd3fcc2665d_7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 name="Google Shape;103;g5d119dd3fcc2665d_77"/>
          <p:cNvGrpSpPr/>
          <p:nvPr/>
        </p:nvGrpSpPr>
        <p:grpSpPr>
          <a:xfrm>
            <a:off x="1107036" y="1588427"/>
            <a:ext cx="994316" cy="61102"/>
            <a:chOff x="4580561" y="2589004"/>
            <a:chExt cx="1064464" cy="25200"/>
          </a:xfrm>
        </p:grpSpPr>
        <p:sp>
          <p:nvSpPr>
            <p:cNvPr id="104" name="Google Shape;104;g5d119dd3fcc2665d_7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5d119dd3fcc2665d_7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g5d119dd3fcc2665d_77"/>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07" name="Google Shape;107;g5d119dd3fcc2665d_77"/>
          <p:cNvSpPr txBox="1">
            <a:spLocks noGrp="1"/>
          </p:cNvSpPr>
          <p:nvPr>
            <p:ph type="body" idx="1"/>
          </p:nvPr>
        </p:nvSpPr>
        <p:spPr>
          <a:xfrm>
            <a:off x="972434" y="2771833"/>
            <a:ext cx="5032500" cy="30147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8" name="Google Shape;108;g5d119dd3fcc2665d_77"/>
          <p:cNvSpPr txBox="1">
            <a:spLocks noGrp="1"/>
          </p:cNvSpPr>
          <p:nvPr>
            <p:ph type="body" idx="2"/>
          </p:nvPr>
        </p:nvSpPr>
        <p:spPr>
          <a:xfrm>
            <a:off x="6191471" y="2771833"/>
            <a:ext cx="5032500" cy="30147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9" name="Google Shape;109;g5d119dd3fcc2665d_77"/>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g5d119dd3fcc2665d_8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g5d119dd3fcc2665d_86"/>
          <p:cNvGrpSpPr/>
          <p:nvPr/>
        </p:nvGrpSpPr>
        <p:grpSpPr>
          <a:xfrm>
            <a:off x="1107036" y="1588427"/>
            <a:ext cx="994316" cy="61102"/>
            <a:chOff x="4580561" y="2589004"/>
            <a:chExt cx="1064464" cy="25200"/>
          </a:xfrm>
        </p:grpSpPr>
        <p:sp>
          <p:nvSpPr>
            <p:cNvPr id="113" name="Google Shape;113;g5d119dd3fcc2665d_8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5d119dd3fcc2665d_8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g5d119dd3fcc2665d_86"/>
          <p:cNvSpPr txBox="1">
            <a:spLocks noGrp="1"/>
          </p:cNvSpPr>
          <p:nvPr>
            <p:ph type="title"/>
          </p:nvPr>
        </p:nvSpPr>
        <p:spPr>
          <a:xfrm>
            <a:off x="972600" y="1758200"/>
            <a:ext cx="10251300" cy="713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16" name="Google Shape;116;g5d119dd3fcc2665d_86"/>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7"/>
        <p:cNvGrpSpPr/>
        <p:nvPr/>
      </p:nvGrpSpPr>
      <p:grpSpPr>
        <a:xfrm>
          <a:off x="0" y="0"/>
          <a:ext cx="0" cy="0"/>
          <a:chOff x="0" y="0"/>
          <a:chExt cx="0" cy="0"/>
        </a:xfrm>
      </p:grpSpPr>
      <p:sp>
        <p:nvSpPr>
          <p:cNvPr id="118" name="Google Shape;118;g5d119dd3fcc2665d_93"/>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g5d119dd3fcc2665d_93"/>
          <p:cNvGrpSpPr/>
          <p:nvPr/>
        </p:nvGrpSpPr>
        <p:grpSpPr>
          <a:xfrm>
            <a:off x="1107036" y="1588427"/>
            <a:ext cx="994316" cy="61102"/>
            <a:chOff x="4580561" y="2589004"/>
            <a:chExt cx="1064464" cy="25200"/>
          </a:xfrm>
        </p:grpSpPr>
        <p:sp>
          <p:nvSpPr>
            <p:cNvPr id="120" name="Google Shape;120;g5d119dd3fcc2665d_93"/>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5d119dd3fcc2665d_93"/>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22;g5d119dd3fcc2665d_93"/>
          <p:cNvSpPr txBox="1">
            <a:spLocks noGrp="1"/>
          </p:cNvSpPr>
          <p:nvPr>
            <p:ph type="title"/>
          </p:nvPr>
        </p:nvSpPr>
        <p:spPr>
          <a:xfrm>
            <a:off x="973333" y="1758200"/>
            <a:ext cx="4401300" cy="1842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23" name="Google Shape;123;g5d119dd3fcc2665d_93"/>
          <p:cNvSpPr txBox="1">
            <a:spLocks noGrp="1"/>
          </p:cNvSpPr>
          <p:nvPr>
            <p:ph type="body" idx="1"/>
          </p:nvPr>
        </p:nvSpPr>
        <p:spPr>
          <a:xfrm>
            <a:off x="961633" y="3708967"/>
            <a:ext cx="4401300" cy="21300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24" name="Google Shape;124;g5d119dd3fcc2665d_93"/>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25"/>
        <p:cNvGrpSpPr/>
        <p:nvPr/>
      </p:nvGrpSpPr>
      <p:grpSpPr>
        <a:xfrm>
          <a:off x="0" y="0"/>
          <a:ext cx="0" cy="0"/>
          <a:chOff x="0" y="0"/>
          <a:chExt cx="0" cy="0"/>
        </a:xfrm>
      </p:grpSpPr>
      <p:grpSp>
        <p:nvGrpSpPr>
          <p:cNvPr id="126" name="Google Shape;126;g5d119dd3fcc2665d_101"/>
          <p:cNvGrpSpPr/>
          <p:nvPr/>
        </p:nvGrpSpPr>
        <p:grpSpPr>
          <a:xfrm>
            <a:off x="1107036" y="5558926"/>
            <a:ext cx="994316" cy="61102"/>
            <a:chOff x="4580561" y="2589004"/>
            <a:chExt cx="1064464" cy="25200"/>
          </a:xfrm>
        </p:grpSpPr>
        <p:sp>
          <p:nvSpPr>
            <p:cNvPr id="127" name="Google Shape;127;g5d119dd3fcc2665d_10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5d119dd3fcc2665d_10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 name="Google Shape;129;g5d119dd3fcc2665d_101"/>
          <p:cNvSpPr txBox="1">
            <a:spLocks noGrp="1"/>
          </p:cNvSpPr>
          <p:nvPr>
            <p:ph type="title"/>
          </p:nvPr>
        </p:nvSpPr>
        <p:spPr>
          <a:xfrm>
            <a:off x="972600" y="1152400"/>
            <a:ext cx="9361500" cy="3980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30" name="Google Shape;130;g5d119dd3fcc2665d_101"/>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sp>
        <p:nvSpPr>
          <p:cNvPr id="132" name="Google Shape;132;g5d119dd3fcc2665d_107"/>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 name="Google Shape;133;g5d119dd3fcc2665d_107"/>
          <p:cNvGrpSpPr/>
          <p:nvPr/>
        </p:nvGrpSpPr>
        <p:grpSpPr>
          <a:xfrm>
            <a:off x="1107036" y="1588427"/>
            <a:ext cx="994316" cy="61102"/>
            <a:chOff x="4580561" y="2589004"/>
            <a:chExt cx="1064464" cy="25200"/>
          </a:xfrm>
        </p:grpSpPr>
        <p:sp>
          <p:nvSpPr>
            <p:cNvPr id="134" name="Google Shape;134;g5d119dd3fcc2665d_10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5d119dd3fcc2665d_10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 name="Google Shape;136;g5d119dd3fcc2665d_107"/>
          <p:cNvSpPr txBox="1">
            <a:spLocks noGrp="1"/>
          </p:cNvSpPr>
          <p:nvPr>
            <p:ph type="title"/>
          </p:nvPr>
        </p:nvSpPr>
        <p:spPr>
          <a:xfrm>
            <a:off x="973333" y="1758200"/>
            <a:ext cx="4401300" cy="2249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a:endParaRPr/>
          </a:p>
        </p:txBody>
      </p:sp>
      <p:sp>
        <p:nvSpPr>
          <p:cNvPr id="137" name="Google Shape;137;g5d119dd3fcc2665d_107"/>
          <p:cNvSpPr txBox="1">
            <a:spLocks noGrp="1"/>
          </p:cNvSpPr>
          <p:nvPr>
            <p:ph type="subTitle" idx="1"/>
          </p:nvPr>
        </p:nvSpPr>
        <p:spPr>
          <a:xfrm>
            <a:off x="966600" y="4215367"/>
            <a:ext cx="4401300" cy="1011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138" name="Google Shape;138;g5d119dd3fcc2665d_107"/>
          <p:cNvSpPr txBox="1">
            <a:spLocks noGrp="1"/>
          </p:cNvSpPr>
          <p:nvPr>
            <p:ph type="body" idx="2"/>
          </p:nvPr>
        </p:nvSpPr>
        <p:spPr>
          <a:xfrm>
            <a:off x="6898967" y="1803500"/>
            <a:ext cx="4499100" cy="40341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39" name="Google Shape;139;g5d119dd3fcc2665d_107"/>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g5d119dd3fcc2665d_116"/>
          <p:cNvSpPr txBox="1">
            <a:spLocks noGrp="1"/>
          </p:cNvSpPr>
          <p:nvPr>
            <p:ph type="body" idx="1"/>
          </p:nvPr>
        </p:nvSpPr>
        <p:spPr>
          <a:xfrm>
            <a:off x="966600" y="5830068"/>
            <a:ext cx="10263300" cy="6141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1700"/>
              <a:buNone/>
              <a:defRPr/>
            </a:lvl1pPr>
          </a:lstStyle>
          <a:p>
            <a:endParaRPr/>
          </a:p>
        </p:txBody>
      </p:sp>
      <p:sp>
        <p:nvSpPr>
          <p:cNvPr id="142" name="Google Shape;142;g5d119dd3fcc2665d_116"/>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43"/>
        <p:cNvGrpSpPr/>
        <p:nvPr/>
      </p:nvGrpSpPr>
      <p:grpSpPr>
        <a:xfrm>
          <a:off x="0" y="0"/>
          <a:ext cx="0" cy="0"/>
          <a:chOff x="0" y="0"/>
          <a:chExt cx="0" cy="0"/>
        </a:xfrm>
      </p:grpSpPr>
      <p:grpSp>
        <p:nvGrpSpPr>
          <p:cNvPr id="144" name="Google Shape;144;g5d119dd3fcc2665d_119"/>
          <p:cNvGrpSpPr/>
          <p:nvPr/>
        </p:nvGrpSpPr>
        <p:grpSpPr>
          <a:xfrm>
            <a:off x="1107036" y="5558926"/>
            <a:ext cx="994316" cy="61102"/>
            <a:chOff x="4580561" y="2589004"/>
            <a:chExt cx="1064464" cy="25200"/>
          </a:xfrm>
        </p:grpSpPr>
        <p:sp>
          <p:nvSpPr>
            <p:cNvPr id="145" name="Google Shape;145;g5d119dd3fcc2665d_119"/>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5d119dd3fcc2665d_119"/>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g5d119dd3fcc2665d_119"/>
          <p:cNvSpPr txBox="1">
            <a:spLocks noGrp="1"/>
          </p:cNvSpPr>
          <p:nvPr>
            <p:ph type="title" hasCustomPrompt="1"/>
          </p:nvPr>
        </p:nvSpPr>
        <p:spPr>
          <a:xfrm>
            <a:off x="972600" y="978600"/>
            <a:ext cx="10251300" cy="16596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148" name="Google Shape;148;g5d119dd3fcc2665d_119"/>
          <p:cNvSpPr txBox="1">
            <a:spLocks noGrp="1"/>
          </p:cNvSpPr>
          <p:nvPr>
            <p:ph type="body" idx="1"/>
          </p:nvPr>
        </p:nvSpPr>
        <p:spPr>
          <a:xfrm>
            <a:off x="972600" y="3030517"/>
            <a:ext cx="10251300" cy="21072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Clr>
                <a:schemeClr val="lt1"/>
              </a:buClr>
              <a:buSzPts val="1700"/>
              <a:buChar char="●"/>
              <a:defRPr>
                <a:solidFill>
                  <a:schemeClr val="lt1"/>
                </a:solidFill>
              </a:defRPr>
            </a:lvl1pPr>
            <a:lvl2pPr marL="914400" lvl="1" indent="-323850" algn="l">
              <a:lnSpc>
                <a:spcPct val="115000"/>
              </a:lnSpc>
              <a:spcBef>
                <a:spcPts val="0"/>
              </a:spcBef>
              <a:spcAft>
                <a:spcPts val="0"/>
              </a:spcAft>
              <a:buClr>
                <a:schemeClr val="lt1"/>
              </a:buClr>
              <a:buSzPts val="1500"/>
              <a:buChar char="○"/>
              <a:defRPr>
                <a:solidFill>
                  <a:schemeClr val="lt1"/>
                </a:solidFill>
              </a:defRPr>
            </a:lvl2pPr>
            <a:lvl3pPr marL="1371600" lvl="2" indent="-323850" algn="l">
              <a:lnSpc>
                <a:spcPct val="115000"/>
              </a:lnSpc>
              <a:spcBef>
                <a:spcPts val="0"/>
              </a:spcBef>
              <a:spcAft>
                <a:spcPts val="0"/>
              </a:spcAft>
              <a:buClr>
                <a:schemeClr val="lt1"/>
              </a:buClr>
              <a:buSzPts val="1500"/>
              <a:buChar char="■"/>
              <a:defRPr>
                <a:solidFill>
                  <a:schemeClr val="lt1"/>
                </a:solidFill>
              </a:defRPr>
            </a:lvl3pPr>
            <a:lvl4pPr marL="1828800" lvl="3" indent="-323850" algn="l">
              <a:lnSpc>
                <a:spcPct val="115000"/>
              </a:lnSpc>
              <a:spcBef>
                <a:spcPts val="0"/>
              </a:spcBef>
              <a:spcAft>
                <a:spcPts val="0"/>
              </a:spcAft>
              <a:buClr>
                <a:schemeClr val="lt1"/>
              </a:buClr>
              <a:buSzPts val="1500"/>
              <a:buChar char="●"/>
              <a:defRPr>
                <a:solidFill>
                  <a:schemeClr val="lt1"/>
                </a:solidFill>
              </a:defRPr>
            </a:lvl4pPr>
            <a:lvl5pPr marL="2286000" lvl="4" indent="-323850" algn="l">
              <a:lnSpc>
                <a:spcPct val="115000"/>
              </a:lnSpc>
              <a:spcBef>
                <a:spcPts val="0"/>
              </a:spcBef>
              <a:spcAft>
                <a:spcPts val="0"/>
              </a:spcAft>
              <a:buClr>
                <a:schemeClr val="lt1"/>
              </a:buClr>
              <a:buSzPts val="1500"/>
              <a:buChar char="○"/>
              <a:defRPr>
                <a:solidFill>
                  <a:schemeClr val="lt1"/>
                </a:solidFill>
              </a:defRPr>
            </a:lvl5pPr>
            <a:lvl6pPr marL="2743200" lvl="5" indent="-323850" algn="l">
              <a:lnSpc>
                <a:spcPct val="115000"/>
              </a:lnSpc>
              <a:spcBef>
                <a:spcPts val="0"/>
              </a:spcBef>
              <a:spcAft>
                <a:spcPts val="0"/>
              </a:spcAft>
              <a:buClr>
                <a:schemeClr val="lt1"/>
              </a:buClr>
              <a:buSzPts val="1500"/>
              <a:buChar char="■"/>
              <a:defRPr>
                <a:solidFill>
                  <a:schemeClr val="lt1"/>
                </a:solidFill>
              </a:defRPr>
            </a:lvl6pPr>
            <a:lvl7pPr marL="3200400" lvl="6" indent="-323850" algn="l">
              <a:lnSpc>
                <a:spcPct val="115000"/>
              </a:lnSpc>
              <a:spcBef>
                <a:spcPts val="0"/>
              </a:spcBef>
              <a:spcAft>
                <a:spcPts val="0"/>
              </a:spcAft>
              <a:buClr>
                <a:schemeClr val="lt1"/>
              </a:buClr>
              <a:buSzPts val="1500"/>
              <a:buChar char="●"/>
              <a:defRPr>
                <a:solidFill>
                  <a:schemeClr val="lt1"/>
                </a:solidFill>
              </a:defRPr>
            </a:lvl7pPr>
            <a:lvl8pPr marL="3657600" lvl="7" indent="-323850" algn="l">
              <a:lnSpc>
                <a:spcPct val="115000"/>
              </a:lnSpc>
              <a:spcBef>
                <a:spcPts val="0"/>
              </a:spcBef>
              <a:spcAft>
                <a:spcPts val="0"/>
              </a:spcAft>
              <a:buClr>
                <a:schemeClr val="lt1"/>
              </a:buClr>
              <a:buSzPts val="1500"/>
              <a:buChar char="○"/>
              <a:defRPr>
                <a:solidFill>
                  <a:schemeClr val="lt1"/>
                </a:solidFill>
              </a:defRPr>
            </a:lvl8pPr>
            <a:lvl9pPr marL="4114800" lvl="8" indent="-323850" algn="l">
              <a:lnSpc>
                <a:spcPct val="115000"/>
              </a:lnSpc>
              <a:spcBef>
                <a:spcPts val="0"/>
              </a:spcBef>
              <a:spcAft>
                <a:spcPts val="0"/>
              </a:spcAft>
              <a:buClr>
                <a:schemeClr val="lt1"/>
              </a:buClr>
              <a:buSzPts val="1500"/>
              <a:buChar char="■"/>
              <a:defRPr>
                <a:solidFill>
                  <a:schemeClr val="lt1"/>
                </a:solidFill>
              </a:defRPr>
            </a:lvl9pPr>
          </a:lstStyle>
          <a:p>
            <a:endParaRPr/>
          </a:p>
        </p:txBody>
      </p:sp>
      <p:sp>
        <p:nvSpPr>
          <p:cNvPr id="149" name="Google Shape;149;g5d119dd3fcc2665d_119"/>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g5d119dd3fcc2665d_126"/>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4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1" name="Google Shape;171;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5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Google Shape;182;p5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4" name="Google Shape;184;p5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5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5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Google Shape;19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8" name="Google Shape;198;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9" name="Google Shape;199;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2"/>
        <p:cNvGrpSpPr/>
        <p:nvPr/>
      </p:nvGrpSpPr>
      <p:grpSpPr>
        <a:xfrm>
          <a:off x="0" y="0"/>
          <a:ext cx="0" cy="0"/>
          <a:chOff x="0" y="0"/>
          <a:chExt cx="0" cy="0"/>
        </a:xfrm>
      </p:grpSpPr>
      <p:sp>
        <p:nvSpPr>
          <p:cNvPr id="203" name="Google Shape;203;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4"/>
          <p:cNvSpPr>
            <a:spLocks noGrp="1"/>
          </p:cNvSpPr>
          <p:nvPr>
            <p:ph type="pic" idx="2"/>
          </p:nvPr>
        </p:nvSpPr>
        <p:spPr>
          <a:xfrm>
            <a:off x="5183188" y="987427"/>
            <a:ext cx="6172200" cy="4873625"/>
          </a:xfrm>
          <a:prstGeom prst="rect">
            <a:avLst/>
          </a:prstGeom>
          <a:noFill/>
          <a:ln>
            <a:noFill/>
          </a:ln>
        </p:spPr>
      </p:sp>
      <p:sp>
        <p:nvSpPr>
          <p:cNvPr id="205" name="Google Shape;205;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6" name="Google Shape;206;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9"/>
        <p:cNvGrpSpPr/>
        <p:nvPr/>
      </p:nvGrpSpPr>
      <p:grpSpPr>
        <a:xfrm>
          <a:off x="0" y="0"/>
          <a:ext cx="0" cy="0"/>
          <a:chOff x="0" y="0"/>
          <a:chExt cx="0" cy="0"/>
        </a:xfrm>
      </p:grpSpPr>
      <p:sp>
        <p:nvSpPr>
          <p:cNvPr id="210" name="Google Shape;210;p5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Google Shape;216;p5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5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a:spLocks noGrp="1"/>
          </p:cNvSpPr>
          <p:nvPr>
            <p:ph type="pic" idx="2"/>
          </p:nvPr>
        </p:nvSpPr>
        <p:spPr>
          <a:xfrm>
            <a:off x="5183188" y="987425"/>
            <a:ext cx="6172200" cy="4873625"/>
          </a:xfrm>
          <a:prstGeom prst="rect">
            <a:avLst/>
          </a:prstGeom>
          <a:noFill/>
          <a:ln>
            <a:noFill/>
          </a:ln>
        </p:spPr>
      </p:sp>
      <p:sp>
        <p:nvSpPr>
          <p:cNvPr id="61" name="Google Shape;6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77"/>
        <p:cNvGrpSpPr/>
        <p:nvPr/>
      </p:nvGrpSpPr>
      <p:grpSpPr>
        <a:xfrm>
          <a:off x="0" y="0"/>
          <a:ext cx="0" cy="0"/>
          <a:chOff x="0" y="0"/>
          <a:chExt cx="0" cy="0"/>
        </a:xfrm>
      </p:grpSpPr>
      <p:sp>
        <p:nvSpPr>
          <p:cNvPr id="78" name="Google Shape;78;g5d119dd3fcc2665d_5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700"/>
              <a:buFont typeface="Raleway"/>
              <a:buNone/>
              <a:defRPr sz="3700" b="1" i="0" u="none" strike="noStrike" cap="none">
                <a:solidFill>
                  <a:schemeClr val="dk2"/>
                </a:solidFill>
                <a:latin typeface="Raleway"/>
                <a:ea typeface="Raleway"/>
                <a:cs typeface="Raleway"/>
                <a:sym typeface="Raleway"/>
              </a:defRPr>
            </a:lvl9pPr>
          </a:lstStyle>
          <a:p>
            <a:endParaRPr/>
          </a:p>
        </p:txBody>
      </p:sp>
      <p:sp>
        <p:nvSpPr>
          <p:cNvPr id="79" name="Google Shape;79;g5d119dd3fcc2665d_5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36550" algn="l" rtl="0">
              <a:lnSpc>
                <a:spcPct val="115000"/>
              </a:lnSpc>
              <a:spcBef>
                <a:spcPts val="0"/>
              </a:spcBef>
              <a:spcAft>
                <a:spcPts val="0"/>
              </a:spcAft>
              <a:buClr>
                <a:schemeClr val="accent1"/>
              </a:buClr>
              <a:buSzPts val="1700"/>
              <a:buFont typeface="Lato"/>
              <a:buChar char="●"/>
              <a:defRPr sz="1700" b="0" i="0" u="none" strike="noStrike" cap="none">
                <a:solidFill>
                  <a:schemeClr val="accent1"/>
                </a:solidFill>
                <a:latin typeface="Lato"/>
                <a:ea typeface="Lato"/>
                <a:cs typeface="Lato"/>
                <a:sym typeface="Lato"/>
              </a:defRPr>
            </a:lvl1pPr>
            <a:lvl2pPr marL="914400" marR="0" lvl="1"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2pPr>
            <a:lvl3pPr marL="1371600" marR="0" lvl="2"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3pPr>
            <a:lvl4pPr marL="1828800" marR="0" lvl="3"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4pPr>
            <a:lvl5pPr marL="2286000" marR="0" lvl="4"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5pPr>
            <a:lvl6pPr marL="2743200" marR="0" lvl="5"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6pPr>
            <a:lvl7pPr marL="3200400" marR="0" lvl="6"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7pPr>
            <a:lvl8pPr marL="3657600" marR="0" lvl="7"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8pPr>
            <a:lvl9pPr marL="4114800" marR="0" lvl="8" indent="-323850" algn="l" rtl="0">
              <a:lnSpc>
                <a:spcPct val="115000"/>
              </a:lnSpc>
              <a:spcBef>
                <a:spcPts val="0"/>
              </a:spcBef>
              <a:spcAft>
                <a:spcPts val="0"/>
              </a:spcAft>
              <a:buClr>
                <a:schemeClr val="accent1"/>
              </a:buClr>
              <a:buSzPts val="15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80" name="Google Shape;80;g5d119dd3fcc2665d_51"/>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tario.ca/page/how-make-websites-accessible"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hyperlink" Target="https://www.w3.org/WAI/standards-guidelines/wca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hyperlink" Target="https://governingcouncil.utoronto.ca/secretariat/policies/code-student-conduct-december-13-2019"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ibeta.com/accessibility-testing/"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ca/en/canadian-heritage/services/how-rights-protected/guide-canadian-charter-rights-freedoms.html#a2f" TargetMode="External"/><Relationship Id="rId7"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hyperlink" Target="https://aoda.ca/what-is-the-aoda/" TargetMode="External"/><Relationship Id="rId5" Type="http://schemas.openxmlformats.org/officeDocument/2006/relationships/hyperlink" Target="https://plato.stanford.edu/archives/fall2021/entries/capability-approach/" TargetMode="External"/><Relationship Id="rId4" Type="http://schemas.openxmlformats.org/officeDocument/2006/relationships/hyperlink" Target="https://plato.stanford.edu/archives/fall2019/entries/disability-just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2" name="Google Shape;65;p1">
            <a:extLst>
              <a:ext uri="{FF2B5EF4-FFF2-40B4-BE49-F238E27FC236}">
                <a16:creationId xmlns:a16="http://schemas.microsoft.com/office/drawing/2014/main" id="{D2BF2FB1-E165-885A-935A-3039A454FE1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 y="-180875"/>
            <a:ext cx="12191949" cy="8137925"/>
          </a:xfrm>
          <a:prstGeom prst="rect">
            <a:avLst/>
          </a:prstGeom>
          <a:noFill/>
          <a:ln>
            <a:noFill/>
          </a:ln>
        </p:spPr>
      </p:pic>
      <p:sp>
        <p:nvSpPr>
          <p:cNvPr id="67" name="Google Shape;67;p1"/>
          <p:cNvSpPr txBox="1"/>
          <p:nvPr/>
        </p:nvSpPr>
        <p:spPr>
          <a:xfrm>
            <a:off x="6755074" y="3429000"/>
            <a:ext cx="5436900" cy="3659700"/>
          </a:xfrm>
          <a:prstGeom prst="rect">
            <a:avLst/>
          </a:prstGeom>
          <a:solidFill>
            <a:srgbClr val="002060"/>
          </a:solid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CA" sz="4800" b="0" i="0" u="none" strike="noStrike" cap="none" dirty="0">
                <a:solidFill>
                  <a:srgbClr val="FFFFFF"/>
                </a:solidFill>
                <a:latin typeface="Bierstadt" panose="020B0004020202020204" pitchFamily="34" charset="0"/>
                <a:ea typeface="Alfa Slab One"/>
                <a:cs typeface="Alfa Slab One"/>
                <a:sym typeface="Alfa Slab One"/>
              </a:rPr>
              <a:t>Embedded Ethics:</a:t>
            </a:r>
            <a:br>
              <a:rPr lang="en-CA" sz="4800" b="0" i="0" u="none" strike="noStrike" cap="none" dirty="0">
                <a:solidFill>
                  <a:srgbClr val="FFFFFF"/>
                </a:solidFill>
                <a:latin typeface="Bierstadt" panose="020B0004020202020204" pitchFamily="34" charset="0"/>
                <a:ea typeface="Alfa Slab One"/>
                <a:cs typeface="Alfa Slab One"/>
                <a:sym typeface="Alfa Slab One"/>
              </a:rPr>
            </a:br>
            <a:br>
              <a:rPr lang="en-CA" sz="4800" b="0" i="0" u="none" strike="noStrike" cap="none" dirty="0">
                <a:solidFill>
                  <a:srgbClr val="FF5722"/>
                </a:solidFill>
                <a:latin typeface="Bierstadt" panose="020B0004020202020204" pitchFamily="34" charset="0"/>
                <a:ea typeface="Alfa Slab One"/>
                <a:cs typeface="Alfa Slab One"/>
                <a:sym typeface="Alfa Slab One"/>
              </a:rPr>
            </a:br>
            <a:r>
              <a:rPr lang="en-CA" sz="4800" b="0" i="0" u="none" strike="noStrike" cap="none" dirty="0">
                <a:solidFill>
                  <a:srgbClr val="FF5722"/>
                </a:solidFill>
                <a:latin typeface="Bierstadt" panose="020B0004020202020204" pitchFamily="34" charset="0"/>
                <a:ea typeface="Alfa Slab One"/>
                <a:cs typeface="Alfa Slab One"/>
                <a:sym typeface="Alfa Slab One"/>
              </a:rPr>
              <a:t>Disability and </a:t>
            </a:r>
            <a:endParaRPr sz="4800" b="0" i="0" u="none" strike="noStrike" cap="none" dirty="0">
              <a:solidFill>
                <a:srgbClr val="FF5722"/>
              </a:solidFill>
              <a:latin typeface="Bierstadt" panose="020B0004020202020204" pitchFamily="34" charset="0"/>
              <a:ea typeface="Alfa Slab One"/>
              <a:cs typeface="Alfa Slab One"/>
              <a:sym typeface="Alfa Slab One"/>
            </a:endParaRPr>
          </a:p>
          <a:p>
            <a:pPr marL="0" marR="0" lvl="0" indent="0" algn="l" rtl="0">
              <a:lnSpc>
                <a:spcPct val="90000"/>
              </a:lnSpc>
              <a:spcBef>
                <a:spcPts val="0"/>
              </a:spcBef>
              <a:spcAft>
                <a:spcPts val="0"/>
              </a:spcAft>
              <a:buClr>
                <a:schemeClr val="dk1"/>
              </a:buClr>
              <a:buSzPts val="935"/>
              <a:buFont typeface="Arial"/>
              <a:buNone/>
            </a:pPr>
            <a:r>
              <a:rPr lang="en-CA" sz="4800" b="0" i="0" u="none" strike="noStrike" cap="none" dirty="0">
                <a:solidFill>
                  <a:srgbClr val="FF5722"/>
                </a:solidFill>
                <a:latin typeface="Bierstadt" panose="020B0004020202020204" pitchFamily="34" charset="0"/>
                <a:ea typeface="Alfa Slab One"/>
                <a:cs typeface="Alfa Slab One"/>
                <a:sym typeface="Alfa Slab One"/>
              </a:rPr>
              <a:t>Software Accessibility</a:t>
            </a:r>
            <a:endParaRPr sz="4800" b="0" i="0" u="none" strike="noStrike" cap="none" dirty="0">
              <a:solidFill>
                <a:srgbClr val="FF5722"/>
              </a:solidFill>
              <a:latin typeface="Bierstadt" panose="020B0004020202020204" pitchFamily="34" charset="0"/>
              <a:ea typeface="Alfa Slab One"/>
              <a:cs typeface="Alfa Slab One"/>
              <a:sym typeface="Alfa Slab One"/>
            </a:endParaRPr>
          </a:p>
          <a:p>
            <a:pPr marL="0" marR="0" lvl="0" indent="0" algn="l" rtl="0">
              <a:lnSpc>
                <a:spcPct val="90000"/>
              </a:lnSpc>
              <a:spcBef>
                <a:spcPts val="0"/>
              </a:spcBef>
              <a:spcAft>
                <a:spcPts val="0"/>
              </a:spcAft>
              <a:buClr>
                <a:schemeClr val="dk1"/>
              </a:buClr>
              <a:buSzPts val="935"/>
              <a:buFont typeface="Arial"/>
              <a:buNone/>
            </a:pPr>
            <a:endParaRPr sz="4800" b="0" i="0" u="none" strike="noStrike" cap="none" dirty="0">
              <a:solidFill>
                <a:srgbClr val="FF5722"/>
              </a:solidFill>
              <a:latin typeface="Bierstadt" panose="020B0004020202020204" pitchFamily="34" charset="0"/>
              <a:ea typeface="Alfa Slab One"/>
              <a:cs typeface="Alfa Slab One"/>
              <a:sym typeface="Alfa Slab One"/>
            </a:endParaRPr>
          </a:p>
          <a:p>
            <a:pPr marL="0" marR="0" lvl="0" indent="0" algn="l" rtl="0">
              <a:lnSpc>
                <a:spcPct val="90000"/>
              </a:lnSpc>
              <a:spcBef>
                <a:spcPts val="0"/>
              </a:spcBef>
              <a:spcAft>
                <a:spcPts val="0"/>
              </a:spcAft>
              <a:buClr>
                <a:schemeClr val="dk1"/>
              </a:buClr>
              <a:buSzPct val="30554"/>
              <a:buFont typeface="Arial"/>
              <a:buNone/>
            </a:pPr>
            <a:r>
              <a:rPr lang="en-CA" sz="3600" b="0" i="0" u="none" strike="noStrike" cap="none" dirty="0">
                <a:solidFill>
                  <a:schemeClr val="lt1"/>
                </a:solidFill>
                <a:latin typeface="Bierstadt" panose="020B0004020202020204" pitchFamily="34" charset="0"/>
                <a:ea typeface="Alfa Slab One"/>
                <a:cs typeface="Alfa Slab One"/>
                <a:sym typeface="Alfa Slab One"/>
              </a:rPr>
              <a:t>Module 2</a:t>
            </a:r>
            <a:endParaRPr sz="3600" b="0" i="0" u="none" strike="noStrike" cap="none" dirty="0">
              <a:solidFill>
                <a:srgbClr val="FF5722"/>
              </a:solidFill>
              <a:latin typeface="Bierstadt" panose="020B0004020202020204" pitchFamily="34" charset="0"/>
              <a:ea typeface="Alfa Slab One"/>
              <a:cs typeface="Alfa Slab One"/>
              <a:sym typeface="Alfa Slab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1106600" y="262775"/>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300" name="Google Shape;300;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10</a:t>
            </a:fld>
            <a:endParaRPr/>
          </a:p>
        </p:txBody>
      </p:sp>
      <p:pic>
        <p:nvPicPr>
          <p:cNvPr id="301" name="Google Shape;301;p19"/>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302" name="Google Shape;302;p19"/>
          <p:cNvSpPr txBox="1">
            <a:spLocks noGrp="1"/>
          </p:cNvSpPr>
          <p:nvPr>
            <p:ph type="body" idx="1"/>
          </p:nvPr>
        </p:nvSpPr>
        <p:spPr>
          <a:xfrm>
            <a:off x="787427" y="1588475"/>
            <a:ext cx="52749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CA" sz="3200">
                <a:solidFill>
                  <a:schemeClr val="dk2"/>
                </a:solidFill>
                <a:latin typeface="Calibri"/>
                <a:ea typeface="Calibri"/>
                <a:cs typeface="Calibri"/>
                <a:sym typeface="Calibri"/>
              </a:rPr>
              <a:t>What does Uber create and redistribute to its users (and other stakeholders)?</a:t>
            </a:r>
            <a:endParaRPr/>
          </a:p>
          <a:p>
            <a:pPr marL="0" lvl="0" indent="0" algn="l" rtl="0">
              <a:lnSpc>
                <a:spcPct val="90000"/>
              </a:lnSpc>
              <a:spcBef>
                <a:spcPts val="1000"/>
              </a:spcBef>
              <a:spcAft>
                <a:spcPts val="0"/>
              </a:spcAft>
              <a:buSzPts val="2800"/>
              <a:buNone/>
            </a:pPr>
            <a:endParaRPr sz="3200">
              <a:solidFill>
                <a:schemeClr val="dk2"/>
              </a:solidFill>
              <a:latin typeface="Calibri"/>
              <a:ea typeface="Calibri"/>
              <a:cs typeface="Calibri"/>
              <a:sym typeface="Calibri"/>
            </a:endParaRPr>
          </a:p>
          <a:p>
            <a:pPr marL="0" lvl="0" indent="0" algn="l" rtl="0">
              <a:lnSpc>
                <a:spcPct val="90000"/>
              </a:lnSpc>
              <a:spcBef>
                <a:spcPts val="1000"/>
              </a:spcBef>
              <a:spcAft>
                <a:spcPts val="0"/>
              </a:spcAft>
              <a:buSzPts val="2800"/>
              <a:buNone/>
            </a:pPr>
            <a:r>
              <a:rPr lang="en-CA" sz="3200">
                <a:solidFill>
                  <a:schemeClr val="dk2"/>
                </a:solidFill>
                <a:highlight>
                  <a:srgbClr val="FFFF00"/>
                </a:highlight>
                <a:latin typeface="Calibri"/>
                <a:ea typeface="Calibri"/>
                <a:cs typeface="Calibri"/>
                <a:sym typeface="Calibri"/>
              </a:rPr>
              <a:t>[Oral participation or Mentimeter word cloud]</a:t>
            </a:r>
            <a:endParaRPr/>
          </a:p>
          <a:p>
            <a:pPr marL="0" lvl="0" indent="0" algn="l" rtl="0">
              <a:lnSpc>
                <a:spcPct val="90000"/>
              </a:lnSpc>
              <a:spcBef>
                <a:spcPts val="1000"/>
              </a:spcBef>
              <a:spcAft>
                <a:spcPts val="0"/>
              </a:spcAft>
              <a:buSzPts val="2800"/>
              <a:buNone/>
            </a:pPr>
            <a:endParaRPr sz="3200">
              <a:solidFill>
                <a:schemeClr val="dk2"/>
              </a:solidFill>
              <a:latin typeface="Calibri"/>
              <a:ea typeface="Calibri"/>
              <a:cs typeface="Calibri"/>
              <a:sym typeface="Calibri"/>
            </a:endParaRPr>
          </a:p>
          <a:p>
            <a:pPr marL="0" lvl="0" indent="0" algn="l" rtl="0">
              <a:lnSpc>
                <a:spcPct val="90000"/>
              </a:lnSpc>
              <a:spcBef>
                <a:spcPts val="1000"/>
              </a:spcBef>
              <a:spcAft>
                <a:spcPts val="0"/>
              </a:spcAft>
              <a:buSzPts val="2800"/>
              <a:buNone/>
            </a:pPr>
            <a:endParaRPr sz="3200">
              <a:solidFill>
                <a:schemeClr val="dk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p:nvSpPr>
          <p:cNvPr id="307" name="Google Shape;307;p20"/>
          <p:cNvSpPr txBox="1">
            <a:spLocks noGrp="1"/>
          </p:cNvSpPr>
          <p:nvPr>
            <p:ph type="title"/>
          </p:nvPr>
        </p:nvSpPr>
        <p:spPr>
          <a:xfrm>
            <a:off x="-1106600" y="262775"/>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308" name="Google Shape;308;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11</a:t>
            </a:fld>
            <a:endParaRPr/>
          </a:p>
        </p:txBody>
      </p:sp>
      <p:pic>
        <p:nvPicPr>
          <p:cNvPr id="309" name="Google Shape;309;p20"/>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310" name="Google Shape;310;p20"/>
          <p:cNvSpPr txBox="1">
            <a:spLocks noGrp="1"/>
          </p:cNvSpPr>
          <p:nvPr>
            <p:ph type="body" idx="1"/>
          </p:nvPr>
        </p:nvSpPr>
        <p:spPr>
          <a:xfrm>
            <a:off x="787427" y="1588475"/>
            <a:ext cx="52749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CA" sz="3200">
                <a:solidFill>
                  <a:schemeClr val="dk2"/>
                </a:solidFill>
                <a:latin typeface="Calibri"/>
                <a:ea typeface="Calibri"/>
                <a:cs typeface="Calibri"/>
                <a:sym typeface="Calibri"/>
              </a:rPr>
              <a:t>What does Instagram create and redistribute to its users (and other stakeholders)?</a:t>
            </a:r>
            <a:endParaRPr/>
          </a:p>
          <a:p>
            <a:pPr marL="0" lvl="0" indent="0" algn="l" rtl="0">
              <a:lnSpc>
                <a:spcPct val="90000"/>
              </a:lnSpc>
              <a:spcBef>
                <a:spcPts val="1000"/>
              </a:spcBef>
              <a:spcAft>
                <a:spcPts val="0"/>
              </a:spcAft>
              <a:buSzPts val="2800"/>
              <a:buNone/>
            </a:pPr>
            <a:endParaRPr sz="3200">
              <a:solidFill>
                <a:schemeClr val="dk2"/>
              </a:solidFill>
              <a:latin typeface="Calibri"/>
              <a:ea typeface="Calibri"/>
              <a:cs typeface="Calibri"/>
              <a:sym typeface="Calibri"/>
            </a:endParaRPr>
          </a:p>
          <a:p>
            <a:pPr marL="0" lvl="0" indent="0" algn="l" rtl="0">
              <a:lnSpc>
                <a:spcPct val="90000"/>
              </a:lnSpc>
              <a:spcBef>
                <a:spcPts val="1000"/>
              </a:spcBef>
              <a:spcAft>
                <a:spcPts val="0"/>
              </a:spcAft>
              <a:buSzPts val="2800"/>
              <a:buNone/>
            </a:pPr>
            <a:r>
              <a:rPr lang="en-CA" sz="3200">
                <a:solidFill>
                  <a:schemeClr val="dk2"/>
                </a:solidFill>
                <a:highlight>
                  <a:srgbClr val="FFFF00"/>
                </a:highlight>
                <a:latin typeface="Calibri"/>
                <a:ea typeface="Calibri"/>
                <a:cs typeface="Calibri"/>
                <a:sym typeface="Calibri"/>
              </a:rPr>
              <a:t>[Oral participation or Mentimeter word cloud]</a:t>
            </a:r>
            <a:endParaRPr/>
          </a:p>
          <a:p>
            <a:pPr marL="0" lvl="0" indent="0" algn="l" rtl="0">
              <a:lnSpc>
                <a:spcPct val="90000"/>
              </a:lnSpc>
              <a:spcBef>
                <a:spcPts val="1000"/>
              </a:spcBef>
              <a:spcAft>
                <a:spcPts val="0"/>
              </a:spcAft>
              <a:buSzPts val="2800"/>
              <a:buNone/>
            </a:pPr>
            <a:endParaRPr sz="3200">
              <a:solidFill>
                <a:schemeClr val="dk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4"/>
        <p:cNvGrpSpPr/>
        <p:nvPr/>
      </p:nvGrpSpPr>
      <p:grpSpPr>
        <a:xfrm>
          <a:off x="0" y="0"/>
          <a:ext cx="0" cy="0"/>
          <a:chOff x="0" y="0"/>
          <a:chExt cx="0" cy="0"/>
        </a:xfrm>
      </p:grpSpPr>
      <p:sp>
        <p:nvSpPr>
          <p:cNvPr id="315" name="Google Shape;315;p21"/>
          <p:cNvSpPr txBox="1">
            <a:spLocks noGrp="1"/>
          </p:cNvSpPr>
          <p:nvPr>
            <p:ph type="body" idx="1"/>
          </p:nvPr>
        </p:nvSpPr>
        <p:spPr>
          <a:xfrm>
            <a:off x="5265684" y="770835"/>
            <a:ext cx="6508246" cy="54723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2800"/>
              <a:buNone/>
            </a:pPr>
            <a:r>
              <a:rPr lang="en-CA" sz="2400" dirty="0">
                <a:solidFill>
                  <a:schemeClr val="bg2"/>
                </a:solidFill>
                <a:latin typeface="Calibri"/>
                <a:ea typeface="Calibri"/>
                <a:cs typeface="Calibri"/>
                <a:sym typeface="Calibri"/>
              </a:rPr>
              <a:t>Now I'm going to give you another example from my own life. In the '90s, people around me started talking about the Internet and web browsing. I remember the first time I went on the web. I was astonished. I could access newspapers at any time and every day. I could even search for any information by myself. I desperately wanted to help the blind people have access to the Internet, and I found ways to render the web into synthesized voice, which dramatically simplified the user interface.</a:t>
            </a:r>
            <a:endParaRPr dirty="0">
              <a:solidFill>
                <a:schemeClr val="bg2"/>
              </a:solidFill>
            </a:endParaRPr>
          </a:p>
          <a:p>
            <a:pPr marL="0" lvl="0" indent="0" algn="l" rtl="0">
              <a:lnSpc>
                <a:spcPct val="90000"/>
              </a:lnSpc>
              <a:spcBef>
                <a:spcPts val="1000"/>
              </a:spcBef>
              <a:spcAft>
                <a:spcPts val="0"/>
              </a:spcAft>
              <a:buClr>
                <a:schemeClr val="lt1"/>
              </a:buClr>
              <a:buSzPts val="2800"/>
              <a:buNone/>
            </a:pPr>
            <a:r>
              <a:rPr lang="en-CA" sz="2400" dirty="0">
                <a:solidFill>
                  <a:schemeClr val="bg2"/>
                </a:solidFill>
                <a:latin typeface="Calibri"/>
                <a:ea typeface="Calibri"/>
                <a:cs typeface="Calibri"/>
                <a:sym typeface="Calibri"/>
              </a:rPr>
              <a:t>This led me to develop the Home Page Reader in 1997, first in Japanese and later, translated into 11 languages.</a:t>
            </a:r>
            <a:endParaRPr dirty="0">
              <a:solidFill>
                <a:schemeClr val="bg2"/>
              </a:solidFill>
            </a:endParaRPr>
          </a:p>
          <a:p>
            <a:pPr marL="0" lvl="0" indent="0" algn="l" rtl="0">
              <a:lnSpc>
                <a:spcPct val="90000"/>
              </a:lnSpc>
              <a:spcBef>
                <a:spcPts val="1000"/>
              </a:spcBef>
              <a:spcAft>
                <a:spcPts val="0"/>
              </a:spcAft>
              <a:buClr>
                <a:schemeClr val="lt1"/>
              </a:buClr>
              <a:buSzPts val="2800"/>
              <a:buNone/>
            </a:pPr>
            <a:endParaRPr sz="2400" dirty="0">
              <a:solidFill>
                <a:schemeClr val="bg2"/>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r>
              <a:rPr lang="en-CA" sz="2400" dirty="0">
                <a:solidFill>
                  <a:schemeClr val="bg2"/>
                </a:solidFill>
                <a:latin typeface="Calibri"/>
                <a:ea typeface="Calibri"/>
                <a:cs typeface="Calibri"/>
                <a:sym typeface="Calibri"/>
              </a:rPr>
              <a:t>- Chieko Asakawa, computer scientist</a:t>
            </a:r>
            <a:endParaRPr dirty="0">
              <a:solidFill>
                <a:schemeClr val="bg2"/>
              </a:solidFill>
            </a:endParaRPr>
          </a:p>
        </p:txBody>
      </p:sp>
      <p:pic>
        <p:nvPicPr>
          <p:cNvPr id="316" name="Google Shape;316;p21"/>
          <p:cNvPicPr preferRelativeResize="0"/>
          <p:nvPr/>
        </p:nvPicPr>
        <p:blipFill rotWithShape="1">
          <a:blip r:embed="rId3">
            <a:alphaModFix/>
          </a:blip>
          <a:srcRect/>
          <a:stretch/>
        </p:blipFill>
        <p:spPr>
          <a:xfrm>
            <a:off x="921134" y="770836"/>
            <a:ext cx="3871583" cy="52468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p:nvSpPr>
          <p:cNvPr id="321" name="Google Shape;321;p22"/>
          <p:cNvSpPr txBox="1">
            <a:spLocks noGrp="1"/>
          </p:cNvSpPr>
          <p:nvPr>
            <p:ph type="body" idx="1"/>
          </p:nvPr>
        </p:nvSpPr>
        <p:spPr>
          <a:xfrm>
            <a:off x="6741134" y="857021"/>
            <a:ext cx="5069866"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2800"/>
              <a:buNone/>
            </a:pPr>
            <a:endParaRPr sz="4000" dirty="0">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r>
              <a:rPr lang="en-CA" sz="4000" dirty="0">
                <a:solidFill>
                  <a:schemeClr val="bg2"/>
                </a:solidFill>
                <a:latin typeface="Calibri"/>
                <a:ea typeface="Calibri"/>
                <a:cs typeface="Calibri"/>
                <a:sym typeface="Calibri"/>
              </a:rPr>
              <a:t>Any time we distribute things, this raises moral considerations of </a:t>
            </a:r>
            <a:r>
              <a:rPr lang="en-CA" sz="4000" b="1" dirty="0">
                <a:solidFill>
                  <a:schemeClr val="bg2"/>
                </a:solidFill>
                <a:latin typeface="Calibri"/>
                <a:ea typeface="Calibri"/>
                <a:cs typeface="Calibri"/>
                <a:sym typeface="Calibri"/>
              </a:rPr>
              <a:t>distributive</a:t>
            </a:r>
            <a:r>
              <a:rPr lang="en-CA" sz="4000" dirty="0">
                <a:solidFill>
                  <a:schemeClr val="bg2"/>
                </a:solidFill>
                <a:latin typeface="Calibri"/>
                <a:ea typeface="Calibri"/>
                <a:cs typeface="Calibri"/>
                <a:sym typeface="Calibri"/>
              </a:rPr>
              <a:t> </a:t>
            </a:r>
            <a:r>
              <a:rPr lang="en-CA" sz="4000" b="1" dirty="0">
                <a:solidFill>
                  <a:schemeClr val="bg2"/>
                </a:solidFill>
                <a:latin typeface="Calibri"/>
                <a:ea typeface="Calibri"/>
                <a:cs typeface="Calibri"/>
                <a:sym typeface="Calibri"/>
              </a:rPr>
              <a:t>justice</a:t>
            </a:r>
            <a:r>
              <a:rPr lang="en-CA" sz="4000" dirty="0">
                <a:solidFill>
                  <a:schemeClr val="bg2"/>
                </a:solidFill>
                <a:latin typeface="Calibri"/>
                <a:ea typeface="Calibri"/>
                <a:cs typeface="Calibri"/>
                <a:sym typeface="Calibri"/>
              </a:rPr>
              <a:t>. </a:t>
            </a:r>
            <a:endParaRPr sz="2400" dirty="0">
              <a:solidFill>
                <a:schemeClr val="bg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322" name="Google Shape;322;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13</a:t>
            </a:fld>
            <a:endParaRPr/>
          </a:p>
        </p:txBody>
      </p:sp>
      <p:pic>
        <p:nvPicPr>
          <p:cNvPr id="323" name="Google Shape;323;p22" descr="A picture containing chain, metalware, locke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3796"/>
            <a:ext cx="6191842" cy="68717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7"/>
        <p:cNvGrpSpPr/>
        <p:nvPr/>
      </p:nvGrpSpPr>
      <p:grpSpPr>
        <a:xfrm>
          <a:off x="0" y="0"/>
          <a:ext cx="0" cy="0"/>
          <a:chOff x="0" y="0"/>
          <a:chExt cx="0" cy="0"/>
        </a:xfrm>
      </p:grpSpPr>
      <p:sp>
        <p:nvSpPr>
          <p:cNvPr id="328" name="Google Shape;328;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329" name="Google Shape;329;p29"/>
          <p:cNvSpPr/>
          <p:nvPr/>
        </p:nvSpPr>
        <p:spPr>
          <a:xfrm>
            <a:off x="600111" y="1195362"/>
            <a:ext cx="4927916" cy="2622660"/>
          </a:xfrm>
          <a:prstGeom prst="roundRect">
            <a:avLst>
              <a:gd name="adj" fmla="val 16667"/>
            </a:avLst>
          </a:prstGeom>
          <a:solidFill>
            <a:srgbClr val="C00000"/>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29"/>
          <p:cNvSpPr/>
          <p:nvPr/>
        </p:nvSpPr>
        <p:spPr>
          <a:xfrm>
            <a:off x="651864" y="4021543"/>
            <a:ext cx="4927916" cy="262266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9"/>
          <p:cNvSpPr/>
          <p:nvPr/>
        </p:nvSpPr>
        <p:spPr>
          <a:xfrm>
            <a:off x="6738992" y="1177640"/>
            <a:ext cx="4927916" cy="2622660"/>
          </a:xfrm>
          <a:prstGeom prst="roundRect">
            <a:avLst>
              <a:gd name="adj" fmla="val 16667"/>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9"/>
          <p:cNvSpPr txBox="1"/>
          <p:nvPr/>
        </p:nvSpPr>
        <p:spPr>
          <a:xfrm>
            <a:off x="481065" y="3090741"/>
            <a:ext cx="516600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50"/>
              <a:buFont typeface="Arial"/>
              <a:buNone/>
            </a:pPr>
            <a:r>
              <a:rPr lang="en-CA" sz="1950" b="1" i="0" u="none" strike="noStrike" cap="none">
                <a:solidFill>
                  <a:schemeClr val="lt1"/>
                </a:solidFill>
                <a:latin typeface="Calibri"/>
                <a:ea typeface="Calibri"/>
                <a:cs typeface="Calibri"/>
                <a:sym typeface="Calibri"/>
              </a:rPr>
              <a:t>Efficiency: </a:t>
            </a:r>
            <a:r>
              <a:rPr lang="en-CA" sz="1950" b="0" i="0" u="none" strike="noStrike" cap="none">
                <a:solidFill>
                  <a:schemeClr val="lt1"/>
                </a:solidFill>
                <a:latin typeface="Calibri"/>
                <a:ea typeface="Calibri"/>
                <a:cs typeface="Calibri"/>
                <a:sym typeface="Calibri"/>
              </a:rPr>
              <a:t>making sure resources are allocated to where they are used most effectively.</a:t>
            </a:r>
            <a:endParaRPr sz="1400" b="0" i="0" u="none" strike="noStrike" cap="none">
              <a:solidFill>
                <a:srgbClr val="000000"/>
              </a:solidFill>
              <a:latin typeface="Arial"/>
              <a:ea typeface="Arial"/>
              <a:cs typeface="Arial"/>
              <a:sym typeface="Arial"/>
            </a:endParaRPr>
          </a:p>
        </p:txBody>
      </p:sp>
      <p:sp>
        <p:nvSpPr>
          <p:cNvPr id="333" name="Google Shape;333;p29"/>
          <p:cNvSpPr txBox="1"/>
          <p:nvPr/>
        </p:nvSpPr>
        <p:spPr>
          <a:xfrm>
            <a:off x="6938189" y="2849294"/>
            <a:ext cx="4711721" cy="6924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50"/>
              <a:buFont typeface="Arial"/>
              <a:buNone/>
            </a:pPr>
            <a:r>
              <a:rPr lang="en-CA" sz="1950" b="1" i="0" u="none" strike="noStrike" cap="none">
                <a:solidFill>
                  <a:schemeClr val="lt1"/>
                </a:solidFill>
                <a:latin typeface="Calibri"/>
                <a:ea typeface="Calibri"/>
                <a:cs typeface="Calibri"/>
                <a:sym typeface="Calibri"/>
              </a:rPr>
              <a:t>Rights to a minimum</a:t>
            </a:r>
            <a:r>
              <a:rPr lang="en-CA" sz="1950" b="0" i="0" u="none" strike="noStrike" cap="none">
                <a:solidFill>
                  <a:schemeClr val="lt1"/>
                </a:solidFill>
                <a:latin typeface="Calibri"/>
                <a:ea typeface="Calibri"/>
                <a:cs typeface="Calibri"/>
                <a:sym typeface="Calibri"/>
              </a:rPr>
              <a:t>: making sure everyone has a bare minimum of something</a:t>
            </a:r>
            <a:endParaRPr sz="1400" b="0" i="0" u="none" strike="noStrike" cap="none">
              <a:solidFill>
                <a:srgbClr val="000000"/>
              </a:solidFill>
              <a:latin typeface="Arial"/>
              <a:ea typeface="Arial"/>
              <a:cs typeface="Arial"/>
              <a:sym typeface="Arial"/>
            </a:endParaRPr>
          </a:p>
        </p:txBody>
      </p:sp>
      <p:sp>
        <p:nvSpPr>
          <p:cNvPr id="334" name="Google Shape;334;p29"/>
          <p:cNvSpPr txBox="1"/>
          <p:nvPr/>
        </p:nvSpPr>
        <p:spPr>
          <a:xfrm>
            <a:off x="651864" y="5750721"/>
            <a:ext cx="4927916" cy="6924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50"/>
              <a:buFont typeface="Arial"/>
              <a:buNone/>
            </a:pPr>
            <a:r>
              <a:rPr lang="en-CA" sz="1950" b="1" i="0" u="none" strike="noStrike" cap="none">
                <a:solidFill>
                  <a:schemeClr val="lt1"/>
                </a:solidFill>
                <a:latin typeface="Calibri"/>
                <a:ea typeface="Calibri"/>
                <a:cs typeface="Calibri"/>
                <a:sym typeface="Calibri"/>
              </a:rPr>
              <a:t> Equality/equity: </a:t>
            </a:r>
            <a:r>
              <a:rPr lang="en-CA" sz="1950" b="0" i="0" u="none" strike="noStrike" cap="none">
                <a:solidFill>
                  <a:schemeClr val="lt1"/>
                </a:solidFill>
                <a:latin typeface="Calibri"/>
                <a:ea typeface="Calibri"/>
                <a:cs typeface="Calibri"/>
                <a:sym typeface="Calibri"/>
              </a:rPr>
              <a:t>making sure everyone gets the same amount of resources/capabilities</a:t>
            </a:r>
            <a:endParaRPr sz="1400" b="0" i="0" u="none" strike="noStrike" cap="none">
              <a:solidFill>
                <a:srgbClr val="000000"/>
              </a:solidFill>
              <a:latin typeface="Arial"/>
              <a:ea typeface="Arial"/>
              <a:cs typeface="Arial"/>
              <a:sym typeface="Arial"/>
            </a:endParaRPr>
          </a:p>
        </p:txBody>
      </p:sp>
      <p:pic>
        <p:nvPicPr>
          <p:cNvPr id="335" name="Google Shape;335;p29" descr="Diagram&#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05391" y="1428437"/>
            <a:ext cx="2317355" cy="1544903"/>
          </a:xfrm>
          <a:prstGeom prst="rect">
            <a:avLst/>
          </a:prstGeom>
          <a:noFill/>
          <a:ln>
            <a:noFill/>
          </a:ln>
        </p:spPr>
      </p:pic>
      <p:pic>
        <p:nvPicPr>
          <p:cNvPr id="336" name="Google Shape;336;p29" descr="A white plate with a face drawn on it&#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09045" y="1443736"/>
            <a:ext cx="2095944" cy="1397295"/>
          </a:xfrm>
          <a:prstGeom prst="rect">
            <a:avLst/>
          </a:prstGeom>
          <a:noFill/>
          <a:ln>
            <a:noFill/>
          </a:ln>
        </p:spPr>
      </p:pic>
      <p:pic>
        <p:nvPicPr>
          <p:cNvPr id="337" name="Google Shape;337;p29" descr="A group of people in a gym&#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893594" y="4138944"/>
            <a:ext cx="2305917" cy="1537457"/>
          </a:xfrm>
          <a:prstGeom prst="rect">
            <a:avLst/>
          </a:prstGeom>
          <a:noFill/>
          <a:ln>
            <a:noFill/>
          </a:ln>
        </p:spPr>
      </p:pic>
      <p:sp>
        <p:nvSpPr>
          <p:cNvPr id="338" name="Google Shape;338;p29"/>
          <p:cNvSpPr txBox="1"/>
          <p:nvPr/>
        </p:nvSpPr>
        <p:spPr>
          <a:xfrm>
            <a:off x="1908772" y="165936"/>
            <a:ext cx="7856517" cy="803299"/>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1000"/>
              </a:spcBef>
              <a:spcAft>
                <a:spcPts val="0"/>
              </a:spcAft>
              <a:buClr>
                <a:schemeClr val="lt1"/>
              </a:buClr>
              <a:buSzPct val="75675"/>
              <a:buFont typeface="Lato"/>
              <a:buNone/>
            </a:pPr>
            <a:r>
              <a:rPr lang="en-CA" sz="4000" b="0" i="0" u="none" strike="noStrike" cap="none" dirty="0">
                <a:solidFill>
                  <a:schemeClr val="bg2"/>
                </a:solidFill>
                <a:latin typeface="Calibri"/>
                <a:ea typeface="Calibri"/>
                <a:cs typeface="Calibri"/>
                <a:sym typeface="Calibri"/>
              </a:rPr>
              <a:t>(Some) elements of distributive justice</a:t>
            </a:r>
            <a:endParaRPr sz="2400" b="0" i="0" u="none" strike="noStrike" cap="none" dirty="0">
              <a:solidFill>
                <a:schemeClr val="bg2"/>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Garamond"/>
              <a:ea typeface="Garamond"/>
              <a:cs typeface="Garamond"/>
              <a:sym typeface="Garamond"/>
            </a:endParaRPr>
          </a:p>
        </p:txBody>
      </p:sp>
      <p:sp>
        <p:nvSpPr>
          <p:cNvPr id="339" name="Google Shape;339;p29"/>
          <p:cNvSpPr/>
          <p:nvPr/>
        </p:nvSpPr>
        <p:spPr>
          <a:xfrm>
            <a:off x="6738992" y="4008706"/>
            <a:ext cx="4927916" cy="2622660"/>
          </a:xfrm>
          <a:prstGeom prst="roundRect">
            <a:avLst>
              <a:gd name="adj" fmla="val 16667"/>
            </a:avLst>
          </a:prstGeom>
          <a:solidFill>
            <a:srgbClr val="00684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29"/>
          <p:cNvSpPr txBox="1"/>
          <p:nvPr/>
        </p:nvSpPr>
        <p:spPr>
          <a:xfrm>
            <a:off x="6738992" y="5676401"/>
            <a:ext cx="4927916" cy="9925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50"/>
              <a:buFont typeface="Arial"/>
              <a:buNone/>
            </a:pPr>
            <a:r>
              <a:rPr lang="en-CA" sz="1950" b="1" i="0" u="none" strike="noStrike" cap="none">
                <a:solidFill>
                  <a:schemeClr val="lt1"/>
                </a:solidFill>
                <a:latin typeface="Calibri"/>
                <a:ea typeface="Calibri"/>
                <a:cs typeface="Calibri"/>
                <a:sym typeface="Calibri"/>
              </a:rPr>
              <a:t>Luck egalitarianism: </a:t>
            </a:r>
            <a:r>
              <a:rPr lang="en-CA" sz="1950" b="0" i="0" u="none" strike="noStrike" cap="none">
                <a:solidFill>
                  <a:schemeClr val="lt1"/>
                </a:solidFill>
                <a:latin typeface="Calibri"/>
                <a:ea typeface="Calibri"/>
                <a:cs typeface="Calibri"/>
                <a:sym typeface="Calibri"/>
              </a:rPr>
              <a:t>making sure that no one is deprived of resources for reasons they are not responsible for.</a:t>
            </a:r>
            <a:endParaRPr sz="1400" b="0" i="0" u="none" strike="noStrike" cap="none">
              <a:solidFill>
                <a:srgbClr val="000000"/>
              </a:solidFill>
              <a:latin typeface="Arial"/>
              <a:ea typeface="Arial"/>
              <a:cs typeface="Arial"/>
              <a:sym typeface="Arial"/>
            </a:endParaRPr>
          </a:p>
        </p:txBody>
      </p:sp>
      <p:pic>
        <p:nvPicPr>
          <p:cNvPr id="341" name="Google Shape;341;p29" descr="A close up of a green leaf&#10;&#10;Description automatically generated with low confidenc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009045" y="4063519"/>
            <a:ext cx="2152639" cy="16185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5"/>
        <p:cNvGrpSpPr/>
        <p:nvPr/>
      </p:nvGrpSpPr>
      <p:grpSpPr>
        <a:xfrm>
          <a:off x="0" y="0"/>
          <a:ext cx="0" cy="0"/>
          <a:chOff x="0" y="0"/>
          <a:chExt cx="0" cy="0"/>
        </a:xfrm>
      </p:grpSpPr>
      <p:sp>
        <p:nvSpPr>
          <p:cNvPr id="346" name="Google Shape;346;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347" name="Google Shape;347;p23"/>
          <p:cNvSpPr txBox="1"/>
          <p:nvPr/>
        </p:nvSpPr>
        <p:spPr>
          <a:xfrm>
            <a:off x="4310306" y="243433"/>
            <a:ext cx="3571388" cy="803299"/>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1000"/>
              </a:spcBef>
              <a:spcAft>
                <a:spcPts val="0"/>
              </a:spcAft>
              <a:buClr>
                <a:schemeClr val="lt1"/>
              </a:buClr>
              <a:buSzPct val="75675"/>
              <a:buFont typeface="Lato"/>
              <a:buNone/>
            </a:pPr>
            <a:r>
              <a:rPr lang="en-CA" sz="4000" b="0" i="0" u="none" strike="noStrike" cap="none" dirty="0">
                <a:solidFill>
                  <a:schemeClr val="bg2"/>
                </a:solidFill>
                <a:latin typeface="Calibri"/>
                <a:ea typeface="Calibri"/>
                <a:cs typeface="Calibri"/>
                <a:sym typeface="Calibri"/>
              </a:rPr>
              <a:t>Equality or Equity</a:t>
            </a:r>
            <a:endParaRPr sz="2400" b="0" i="0" u="none" strike="noStrike" cap="none" dirty="0">
              <a:solidFill>
                <a:schemeClr val="bg2"/>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Garamond"/>
              <a:ea typeface="Garamond"/>
              <a:cs typeface="Garamond"/>
              <a:sym typeface="Garamond"/>
            </a:endParaRPr>
          </a:p>
        </p:txBody>
      </p:sp>
      <p:pic>
        <p:nvPicPr>
          <p:cNvPr id="348" name="Google Shape;348;p23" descr="IISC_EqualityVsEquityCarto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02465" y="1577789"/>
            <a:ext cx="6180170" cy="46351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gf8947458ec_1_3"/>
          <p:cNvSpPr txBox="1">
            <a:spLocks noGrp="1"/>
          </p:cNvSpPr>
          <p:nvPr>
            <p:ph type="title"/>
          </p:nvPr>
        </p:nvSpPr>
        <p:spPr>
          <a:xfrm>
            <a:off x="-1086125" y="237850"/>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354" name="Google Shape;354;gf8947458ec_1_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16</a:t>
            </a:fld>
            <a:endParaRPr/>
          </a:p>
        </p:txBody>
      </p:sp>
      <p:pic>
        <p:nvPicPr>
          <p:cNvPr id="355" name="Google Shape;355;gf8947458ec_1_3"/>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356" name="Google Shape;356;gf8947458ec_1_3"/>
          <p:cNvSpPr txBox="1">
            <a:spLocks noGrp="1"/>
          </p:cNvSpPr>
          <p:nvPr>
            <p:ph type="body" idx="1"/>
          </p:nvPr>
        </p:nvSpPr>
        <p:spPr>
          <a:xfrm>
            <a:off x="821100" y="1563550"/>
            <a:ext cx="5274900" cy="47928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2800"/>
              <a:buNone/>
            </a:pPr>
            <a:r>
              <a:rPr lang="en-CA" sz="2800" dirty="0">
                <a:solidFill>
                  <a:schemeClr val="dk2"/>
                </a:solidFill>
                <a:latin typeface="Calibri"/>
                <a:ea typeface="Calibri"/>
                <a:cs typeface="Calibri"/>
                <a:sym typeface="Calibri"/>
              </a:rPr>
              <a:t>In the following cases, which factor above (or none of them) do you think is most important for how we should distribute it?</a:t>
            </a:r>
            <a:endParaRPr dirty="0"/>
          </a:p>
          <a:p>
            <a:pPr marL="457200" lvl="0" indent="0" algn="l" rtl="0">
              <a:lnSpc>
                <a:spcPct val="90000"/>
              </a:lnSpc>
              <a:spcBef>
                <a:spcPts val="0"/>
              </a:spcBef>
              <a:spcAft>
                <a:spcPts val="0"/>
              </a:spcAft>
              <a:buSzPts val="2800"/>
              <a:buNone/>
            </a:pPr>
            <a:endParaRPr sz="2800" dirty="0">
              <a:solidFill>
                <a:schemeClr val="dk2"/>
              </a:solidFill>
              <a:latin typeface="Calibri"/>
              <a:ea typeface="Calibri"/>
              <a:cs typeface="Calibri"/>
              <a:sym typeface="Calibri"/>
            </a:endParaRPr>
          </a:p>
          <a:p>
            <a:pPr marL="971550" lvl="0" indent="-514350" algn="l" rtl="0">
              <a:lnSpc>
                <a:spcPct val="90000"/>
              </a:lnSpc>
              <a:spcBef>
                <a:spcPts val="0"/>
              </a:spcBef>
              <a:spcAft>
                <a:spcPts val="0"/>
              </a:spcAft>
              <a:buClr>
                <a:schemeClr val="dk2"/>
              </a:buClr>
              <a:buSzPts val="2800"/>
              <a:buAutoNum type="arabicParenR"/>
            </a:pPr>
            <a:r>
              <a:rPr lang="en-CA" sz="2800" dirty="0">
                <a:solidFill>
                  <a:schemeClr val="dk2"/>
                </a:solidFill>
                <a:latin typeface="Calibri"/>
                <a:ea typeface="Calibri"/>
                <a:cs typeface="Calibri"/>
                <a:sym typeface="Calibri"/>
              </a:rPr>
              <a:t>The right to vote</a:t>
            </a:r>
            <a:endParaRPr dirty="0"/>
          </a:p>
          <a:p>
            <a:pPr marL="971550" lvl="0" indent="-514350" algn="l" rtl="0">
              <a:lnSpc>
                <a:spcPct val="90000"/>
              </a:lnSpc>
              <a:spcBef>
                <a:spcPts val="0"/>
              </a:spcBef>
              <a:spcAft>
                <a:spcPts val="0"/>
              </a:spcAft>
              <a:buClr>
                <a:schemeClr val="dk2"/>
              </a:buClr>
              <a:buSzPts val="2800"/>
              <a:buAutoNum type="arabicParenR"/>
            </a:pPr>
            <a:r>
              <a:rPr lang="en-CA" sz="2800" dirty="0">
                <a:solidFill>
                  <a:schemeClr val="dk2"/>
                </a:solidFill>
                <a:latin typeface="Calibri"/>
                <a:ea typeface="Calibri"/>
                <a:cs typeface="Calibri"/>
                <a:sym typeface="Calibri"/>
              </a:rPr>
              <a:t>Shelter</a:t>
            </a:r>
            <a:endParaRPr dirty="0"/>
          </a:p>
          <a:p>
            <a:pPr marL="971550" lvl="0" indent="-514350" algn="l" rtl="0">
              <a:lnSpc>
                <a:spcPct val="90000"/>
              </a:lnSpc>
              <a:spcBef>
                <a:spcPts val="0"/>
              </a:spcBef>
              <a:spcAft>
                <a:spcPts val="0"/>
              </a:spcAft>
              <a:buClr>
                <a:schemeClr val="dk2"/>
              </a:buClr>
              <a:buSzPts val="2800"/>
              <a:buAutoNum type="arabicParenR"/>
            </a:pPr>
            <a:r>
              <a:rPr lang="en-CA" sz="2800" dirty="0">
                <a:solidFill>
                  <a:schemeClr val="dk2"/>
                </a:solidFill>
                <a:latin typeface="Calibri"/>
                <a:ea typeface="Calibri"/>
                <a:cs typeface="Calibri"/>
                <a:sym typeface="Calibri"/>
              </a:rPr>
              <a:t>Sports cars</a:t>
            </a:r>
            <a:endParaRPr dirty="0"/>
          </a:p>
          <a:p>
            <a:pPr marL="971550" lvl="0" indent="-336550" algn="l" rtl="0">
              <a:lnSpc>
                <a:spcPct val="90000"/>
              </a:lnSpc>
              <a:spcBef>
                <a:spcPts val="0"/>
              </a:spcBef>
              <a:spcAft>
                <a:spcPts val="0"/>
              </a:spcAft>
              <a:buClr>
                <a:schemeClr val="lt1"/>
              </a:buClr>
              <a:buSzPts val="2800"/>
              <a:buNone/>
            </a:pPr>
            <a:endParaRPr sz="2800" dirty="0">
              <a:solidFill>
                <a:schemeClr val="dk2"/>
              </a:solidFill>
              <a:latin typeface="Calibri"/>
              <a:ea typeface="Calibri"/>
              <a:cs typeface="Calibri"/>
              <a:sym typeface="Calibri"/>
            </a:endParaRPr>
          </a:p>
          <a:p>
            <a:pPr marL="457200" lvl="0" indent="0" algn="l" rtl="0">
              <a:lnSpc>
                <a:spcPct val="90000"/>
              </a:lnSpc>
              <a:spcBef>
                <a:spcPts val="0"/>
              </a:spcBef>
              <a:spcAft>
                <a:spcPts val="0"/>
              </a:spcAft>
              <a:buClr>
                <a:schemeClr val="dk2"/>
              </a:buClr>
              <a:buSzPts val="2800"/>
              <a:buNone/>
            </a:pPr>
            <a:r>
              <a:rPr lang="en-CA" sz="2800" dirty="0">
                <a:solidFill>
                  <a:schemeClr val="dk2"/>
                </a:solidFill>
                <a:highlight>
                  <a:srgbClr val="FFFF00"/>
                </a:highlight>
                <a:latin typeface="Calibri"/>
                <a:ea typeface="Calibri"/>
                <a:cs typeface="Calibri"/>
                <a:sym typeface="Calibri"/>
              </a:rPr>
              <a:t>[poll]</a:t>
            </a:r>
            <a:endParaRPr dirty="0"/>
          </a:p>
          <a:p>
            <a:pPr marL="457200" lvl="0" indent="0" algn="l" rtl="0">
              <a:lnSpc>
                <a:spcPct val="90000"/>
              </a:lnSpc>
              <a:spcBef>
                <a:spcPts val="0"/>
              </a:spcBef>
              <a:spcAft>
                <a:spcPts val="0"/>
              </a:spcAft>
              <a:buClr>
                <a:schemeClr val="lt1"/>
              </a:buClr>
              <a:buSzPts val="2800"/>
              <a:buNone/>
            </a:pPr>
            <a:endParaRPr sz="2800" dirty="0">
              <a:solidFill>
                <a:schemeClr val="dk2"/>
              </a:solidFill>
              <a:latin typeface="Calibri"/>
              <a:ea typeface="Calibri"/>
              <a:cs typeface="Calibri"/>
              <a:sym typeface="Calibri"/>
            </a:endParaRPr>
          </a:p>
          <a:p>
            <a:pPr marL="971550" lvl="0" indent="-336550" algn="l" rtl="0">
              <a:lnSpc>
                <a:spcPct val="90000"/>
              </a:lnSpc>
              <a:spcBef>
                <a:spcPts val="0"/>
              </a:spcBef>
              <a:spcAft>
                <a:spcPts val="0"/>
              </a:spcAft>
              <a:buClr>
                <a:schemeClr val="lt1"/>
              </a:buClr>
              <a:buSzPts val="2800"/>
              <a:buNone/>
            </a:pPr>
            <a:endParaRPr sz="2800" dirty="0">
              <a:solidFill>
                <a:schemeClr val="dk2"/>
              </a:solidFill>
              <a:latin typeface="Calibri"/>
              <a:ea typeface="Calibri"/>
              <a:cs typeface="Calibri"/>
              <a:sym typeface="Calibri"/>
            </a:endParaRPr>
          </a:p>
          <a:p>
            <a:pPr marL="971550" lvl="0" indent="-336550" algn="l" rtl="0">
              <a:lnSpc>
                <a:spcPct val="90000"/>
              </a:lnSpc>
              <a:spcBef>
                <a:spcPts val="0"/>
              </a:spcBef>
              <a:spcAft>
                <a:spcPts val="0"/>
              </a:spcAft>
              <a:buSzPts val="2800"/>
              <a:buNone/>
            </a:pPr>
            <a:endParaRPr sz="2800" dirty="0">
              <a:solidFill>
                <a:schemeClr val="dk2"/>
              </a:solidFill>
              <a:latin typeface="Calibri"/>
              <a:ea typeface="Calibri"/>
              <a:cs typeface="Calibri"/>
              <a:sym typeface="Calibri"/>
            </a:endParaRPr>
          </a:p>
          <a:p>
            <a:pPr marL="457200" lvl="0" indent="0" algn="l" rtl="0">
              <a:lnSpc>
                <a:spcPct val="90000"/>
              </a:lnSpc>
              <a:spcBef>
                <a:spcPts val="0"/>
              </a:spcBef>
              <a:spcAft>
                <a:spcPts val="0"/>
              </a:spcAft>
              <a:buSzPts val="2800"/>
              <a:buNone/>
            </a:pPr>
            <a:endParaRPr sz="2800" dirty="0">
              <a:solidFill>
                <a:schemeClr val="dk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sz="2800" dirty="0">
              <a:solidFill>
                <a:schemeClr val="dk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24"/>
          <p:cNvSpPr txBox="1">
            <a:spLocks noGrp="1"/>
          </p:cNvSpPr>
          <p:nvPr>
            <p:ph type="title"/>
          </p:nvPr>
        </p:nvSpPr>
        <p:spPr>
          <a:xfrm>
            <a:off x="-1086125" y="237850"/>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362" name="Google Shape;362;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17</a:t>
            </a:fld>
            <a:endParaRPr/>
          </a:p>
        </p:txBody>
      </p:sp>
      <p:pic>
        <p:nvPicPr>
          <p:cNvPr id="363" name="Google Shape;363;p24"/>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364" name="Google Shape;364;p24"/>
          <p:cNvSpPr txBox="1">
            <a:spLocks noGrp="1"/>
          </p:cNvSpPr>
          <p:nvPr>
            <p:ph type="body" idx="1"/>
          </p:nvPr>
        </p:nvSpPr>
        <p:spPr>
          <a:xfrm>
            <a:off x="1052452" y="1563550"/>
            <a:ext cx="5274900" cy="47928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2800"/>
              <a:buNone/>
            </a:pPr>
            <a:r>
              <a:rPr lang="en-CA" sz="2800">
                <a:solidFill>
                  <a:schemeClr val="dk2"/>
                </a:solidFill>
                <a:latin typeface="Calibri"/>
                <a:ea typeface="Calibri"/>
                <a:cs typeface="Calibri"/>
                <a:sym typeface="Calibri"/>
              </a:rPr>
              <a:t>Out of {efficiency, rights to a minimum, equality, luck egalitarianism}, which best explains why you personally think it is important to put resources towards improving accessibility?</a:t>
            </a:r>
            <a:endParaRPr/>
          </a:p>
          <a:p>
            <a:pPr marL="457200" lvl="0" indent="0" algn="l" rtl="0">
              <a:lnSpc>
                <a:spcPct val="90000"/>
              </a:lnSpc>
              <a:spcBef>
                <a:spcPts val="0"/>
              </a:spcBef>
              <a:spcAft>
                <a:spcPts val="0"/>
              </a:spcAft>
              <a:buSzPts val="2800"/>
              <a:buNone/>
            </a:pPr>
            <a:endParaRPr sz="2800">
              <a:solidFill>
                <a:schemeClr val="dk2"/>
              </a:solidFill>
              <a:latin typeface="Calibri"/>
              <a:ea typeface="Calibri"/>
              <a:cs typeface="Calibri"/>
              <a:sym typeface="Calibri"/>
            </a:endParaRPr>
          </a:p>
          <a:p>
            <a:pPr marL="457200" lvl="0" indent="0" algn="l" rtl="0">
              <a:lnSpc>
                <a:spcPct val="90000"/>
              </a:lnSpc>
              <a:spcBef>
                <a:spcPts val="0"/>
              </a:spcBef>
              <a:spcAft>
                <a:spcPts val="0"/>
              </a:spcAft>
              <a:buSzPts val="2800"/>
              <a:buNone/>
            </a:pPr>
            <a:r>
              <a:rPr lang="en-CA" sz="2800">
                <a:solidFill>
                  <a:schemeClr val="dk2"/>
                </a:solidFill>
                <a:highlight>
                  <a:srgbClr val="FFFF00"/>
                </a:highlight>
                <a:latin typeface="Calibri"/>
                <a:ea typeface="Calibri"/>
                <a:cs typeface="Calibri"/>
                <a:sym typeface="Calibri"/>
              </a:rPr>
              <a:t>[poll, verbal discussion of it]</a:t>
            </a:r>
            <a:endParaRPr sz="2800">
              <a:solidFill>
                <a:schemeClr val="dk2"/>
              </a:solidFill>
              <a:highlight>
                <a:srgbClr val="FFFF00"/>
              </a:highlight>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5"/>
          <p:cNvSpPr txBox="1">
            <a:spLocks noGrp="1"/>
          </p:cNvSpPr>
          <p:nvPr>
            <p:ph type="title"/>
          </p:nvPr>
        </p:nvSpPr>
        <p:spPr>
          <a:xfrm>
            <a:off x="-1086125" y="237850"/>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370" name="Google Shape;370;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18</a:t>
            </a:fld>
            <a:endParaRPr/>
          </a:p>
        </p:txBody>
      </p:sp>
      <p:pic>
        <p:nvPicPr>
          <p:cNvPr id="371" name="Google Shape;371;p25"/>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372" name="Google Shape;372;p25"/>
          <p:cNvSpPr txBox="1">
            <a:spLocks noGrp="1"/>
          </p:cNvSpPr>
          <p:nvPr>
            <p:ph type="body" idx="1"/>
          </p:nvPr>
        </p:nvSpPr>
        <p:spPr>
          <a:xfrm>
            <a:off x="1052452" y="1563550"/>
            <a:ext cx="5274900" cy="47928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2800"/>
              <a:buNone/>
            </a:pPr>
            <a:r>
              <a:rPr lang="en-CA" sz="2800">
                <a:solidFill>
                  <a:schemeClr val="dk2"/>
                </a:solidFill>
                <a:latin typeface="Calibri"/>
                <a:ea typeface="Calibri"/>
                <a:cs typeface="Calibri"/>
                <a:sym typeface="Calibri"/>
              </a:rPr>
              <a:t>We want to explore the question: Is morality enough to guarantee the production of accessible products?</a:t>
            </a:r>
            <a:endParaRPr sz="2800">
              <a:solidFill>
                <a:schemeClr val="dk2"/>
              </a:solidFill>
              <a:latin typeface="Calibri"/>
              <a:ea typeface="Calibri"/>
              <a:cs typeface="Calibri"/>
              <a:sym typeface="Calibri"/>
            </a:endParaRPr>
          </a:p>
          <a:p>
            <a:pPr marL="457200" lvl="0" indent="0" algn="l" rtl="0">
              <a:lnSpc>
                <a:spcPct val="90000"/>
              </a:lnSpc>
              <a:spcBef>
                <a:spcPts val="0"/>
              </a:spcBef>
              <a:spcAft>
                <a:spcPts val="0"/>
              </a:spcAft>
              <a:buSzPts val="2800"/>
              <a:buNone/>
            </a:pPr>
            <a:endParaRPr sz="2800">
              <a:solidFill>
                <a:schemeClr val="dk2"/>
              </a:solidFill>
              <a:latin typeface="Calibri"/>
              <a:ea typeface="Calibri"/>
              <a:cs typeface="Calibri"/>
              <a:sym typeface="Calibri"/>
            </a:endParaRPr>
          </a:p>
          <a:p>
            <a:pPr marL="457200" lvl="0" indent="0" algn="l" rtl="0">
              <a:lnSpc>
                <a:spcPct val="90000"/>
              </a:lnSpc>
              <a:spcBef>
                <a:spcPts val="0"/>
              </a:spcBef>
              <a:spcAft>
                <a:spcPts val="0"/>
              </a:spcAft>
              <a:buSzPts val="2800"/>
              <a:buNone/>
            </a:pPr>
            <a:r>
              <a:rPr lang="en-CA" sz="2800">
                <a:solidFill>
                  <a:schemeClr val="dk2"/>
                </a:solidFill>
                <a:latin typeface="Calibri"/>
                <a:ea typeface="Calibri"/>
                <a:cs typeface="Calibri"/>
                <a:sym typeface="Calibri"/>
              </a:rPr>
              <a:t>What pressures might designers face, leading them to settle for a less accessible product?</a:t>
            </a:r>
            <a:endParaRPr/>
          </a:p>
          <a:p>
            <a:pPr marL="457200" lvl="0" indent="0" algn="l" rtl="0">
              <a:lnSpc>
                <a:spcPct val="90000"/>
              </a:lnSpc>
              <a:spcBef>
                <a:spcPts val="0"/>
              </a:spcBef>
              <a:spcAft>
                <a:spcPts val="0"/>
              </a:spcAft>
              <a:buSzPts val="2800"/>
              <a:buNone/>
            </a:pPr>
            <a:endParaRPr sz="2800">
              <a:solidFill>
                <a:schemeClr val="dk2"/>
              </a:solidFill>
              <a:latin typeface="Calibri"/>
              <a:ea typeface="Calibri"/>
              <a:cs typeface="Calibri"/>
              <a:sym typeface="Calibri"/>
            </a:endParaRPr>
          </a:p>
          <a:p>
            <a:pPr marL="457200" lvl="0" indent="0" algn="l" rtl="0">
              <a:lnSpc>
                <a:spcPct val="90000"/>
              </a:lnSpc>
              <a:spcBef>
                <a:spcPts val="0"/>
              </a:spcBef>
              <a:spcAft>
                <a:spcPts val="0"/>
              </a:spcAft>
              <a:buSzPts val="2800"/>
              <a:buNone/>
            </a:pPr>
            <a:r>
              <a:rPr lang="en-CA" sz="2800">
                <a:solidFill>
                  <a:schemeClr val="dk2"/>
                </a:solidFill>
                <a:highlight>
                  <a:srgbClr val="FFFF00"/>
                </a:highlight>
                <a:latin typeface="Calibri"/>
                <a:ea typeface="Calibri"/>
                <a:cs typeface="Calibri"/>
                <a:sym typeface="Calibri"/>
              </a:rPr>
              <a:t>[Oral participation or Mentimeter word cloud]</a:t>
            </a:r>
            <a:endParaRPr sz="2800">
              <a:solidFill>
                <a:schemeClr val="dk2"/>
              </a:solidFill>
              <a:highlight>
                <a:srgbClr val="FFFF00"/>
              </a:highlight>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6"/>
        <p:cNvGrpSpPr/>
        <p:nvPr/>
      </p:nvGrpSpPr>
      <p:grpSpPr>
        <a:xfrm>
          <a:off x="0" y="0"/>
          <a:ext cx="0" cy="0"/>
          <a:chOff x="0" y="0"/>
          <a:chExt cx="0" cy="0"/>
        </a:xfrm>
      </p:grpSpPr>
      <p:sp>
        <p:nvSpPr>
          <p:cNvPr id="377" name="Google Shape;377;p10"/>
          <p:cNvSpPr txBox="1">
            <a:spLocks noGrp="1"/>
          </p:cNvSpPr>
          <p:nvPr>
            <p:ph type="body" idx="1"/>
          </p:nvPr>
        </p:nvSpPr>
        <p:spPr>
          <a:xfrm>
            <a:off x="6096000" y="1032555"/>
            <a:ext cx="5735845"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Tx/>
              <a:buSzPts val="3200"/>
              <a:buNone/>
            </a:pPr>
            <a:r>
              <a:rPr lang="en-CA" sz="3200" dirty="0">
                <a:solidFill>
                  <a:schemeClr val="bg2"/>
                </a:solidFill>
                <a:latin typeface="Calibri"/>
                <a:ea typeface="Calibri"/>
                <a:cs typeface="Calibri"/>
                <a:sym typeface="Calibri"/>
              </a:rPr>
              <a:t>Morality is important, but it has limits.</a:t>
            </a:r>
            <a:endParaRPr dirty="0">
              <a:solidFill>
                <a:schemeClr val="bg2"/>
              </a:solidFill>
            </a:endParaRPr>
          </a:p>
          <a:p>
            <a:pPr lvl="0" indent="-457200" algn="l" rtl="0">
              <a:lnSpc>
                <a:spcPct val="90000"/>
              </a:lnSpc>
              <a:spcBef>
                <a:spcPts val="0"/>
              </a:spcBef>
              <a:spcAft>
                <a:spcPts val="0"/>
              </a:spcAft>
              <a:buClrTx/>
              <a:buSzPts val="3200"/>
              <a:buFont typeface="Arial" panose="020B0604020202020204" pitchFamily="34" charset="0"/>
              <a:buChar char="•"/>
            </a:pPr>
            <a:endParaRPr sz="3200" dirty="0">
              <a:solidFill>
                <a:schemeClr val="bg2"/>
              </a:solidFill>
              <a:latin typeface="Calibri"/>
              <a:ea typeface="Calibri"/>
              <a:cs typeface="Calibri"/>
              <a:sym typeface="Calibri"/>
            </a:endParaRPr>
          </a:p>
          <a:p>
            <a:pPr lvl="1" indent="-457200" algn="l" rtl="0">
              <a:lnSpc>
                <a:spcPct val="90000"/>
              </a:lnSpc>
              <a:spcBef>
                <a:spcPts val="0"/>
              </a:spcBef>
              <a:spcAft>
                <a:spcPts val="0"/>
              </a:spcAft>
              <a:buClrTx/>
              <a:buSzPts val="2800"/>
              <a:buFont typeface="Arial" panose="020B0604020202020204" pitchFamily="34" charset="0"/>
              <a:buChar char="•"/>
            </a:pPr>
            <a:r>
              <a:rPr lang="en-CA" sz="2800" dirty="0">
                <a:solidFill>
                  <a:schemeClr val="bg2"/>
                </a:solidFill>
                <a:latin typeface="Calibri"/>
                <a:ea typeface="Calibri"/>
                <a:cs typeface="Calibri"/>
                <a:sym typeface="Calibri"/>
              </a:rPr>
              <a:t>Morality is not necessarily enforced. </a:t>
            </a:r>
            <a:endParaRPr dirty="0">
              <a:solidFill>
                <a:schemeClr val="bg2"/>
              </a:solidFill>
            </a:endParaRPr>
          </a:p>
          <a:p>
            <a:pPr lvl="1" indent="-457200" algn="l" rtl="0">
              <a:lnSpc>
                <a:spcPct val="90000"/>
              </a:lnSpc>
              <a:spcBef>
                <a:spcPts val="0"/>
              </a:spcBef>
              <a:spcAft>
                <a:spcPts val="0"/>
              </a:spcAft>
              <a:buClrTx/>
              <a:buSzPts val="2800"/>
              <a:buFont typeface="Arial" panose="020B0604020202020204" pitchFamily="34" charset="0"/>
              <a:buChar char="•"/>
            </a:pPr>
            <a:r>
              <a:rPr lang="en-CA" sz="2800" dirty="0">
                <a:solidFill>
                  <a:schemeClr val="bg2"/>
                </a:solidFill>
                <a:latin typeface="Calibri"/>
                <a:ea typeface="Calibri"/>
                <a:cs typeface="Calibri"/>
                <a:sym typeface="Calibri"/>
              </a:rPr>
              <a:t>Not everyone follows their moral reasons.</a:t>
            </a:r>
            <a:endParaRPr dirty="0">
              <a:solidFill>
                <a:schemeClr val="bg2"/>
              </a:solidFill>
            </a:endParaRPr>
          </a:p>
          <a:p>
            <a:pPr lvl="1" indent="-457200" algn="l" rtl="0">
              <a:lnSpc>
                <a:spcPct val="90000"/>
              </a:lnSpc>
              <a:spcBef>
                <a:spcPts val="0"/>
              </a:spcBef>
              <a:spcAft>
                <a:spcPts val="0"/>
              </a:spcAft>
              <a:buClrTx/>
              <a:buSzPts val="2800"/>
              <a:buFont typeface="Arial" panose="020B0604020202020204" pitchFamily="34" charset="0"/>
              <a:buChar char="•"/>
            </a:pPr>
            <a:r>
              <a:rPr lang="en-CA" sz="2800" dirty="0">
                <a:solidFill>
                  <a:schemeClr val="bg2"/>
                </a:solidFill>
                <a:latin typeface="Calibri"/>
                <a:ea typeface="Calibri"/>
                <a:cs typeface="Calibri"/>
                <a:sym typeface="Calibri"/>
              </a:rPr>
              <a:t>There is substantial disagreement about morality.</a:t>
            </a:r>
            <a:endParaRPr sz="2800" dirty="0">
              <a:solidFill>
                <a:schemeClr val="bg2"/>
              </a:solidFill>
              <a:latin typeface="Calibri"/>
              <a:ea typeface="Calibri"/>
              <a:cs typeface="Calibri"/>
              <a:sym typeface="Calibri"/>
            </a:endParaRPr>
          </a:p>
          <a:p>
            <a:pPr marL="45720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lt1"/>
              </a:buClr>
              <a:buSzPts val="2800"/>
              <a:buNone/>
            </a:pPr>
            <a:endParaRPr dirty="0">
              <a:solidFill>
                <a:srgbClr val="FFFFFF"/>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solidFill>
                <a:schemeClr val="dk1"/>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378" name="Google Shape;378;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19</a:t>
            </a:fld>
            <a:endParaRPr/>
          </a:p>
        </p:txBody>
      </p:sp>
      <p:pic>
        <p:nvPicPr>
          <p:cNvPr id="379" name="Google Shape;379;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411903"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1063891" y="813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dirty="0">
                <a:solidFill>
                  <a:schemeClr val="bg2"/>
                </a:solidFill>
                <a:latin typeface="Calibri"/>
                <a:ea typeface="Calibri"/>
                <a:cs typeface="Calibri"/>
                <a:sym typeface="Calibri"/>
              </a:rPr>
              <a:t>A Quick Refresher of Module 1</a:t>
            </a:r>
            <a:endParaRPr sz="4400" b="0" dirty="0">
              <a:solidFill>
                <a:schemeClr val="bg2"/>
              </a:solidFill>
              <a:latin typeface="Calibri"/>
              <a:ea typeface="Calibri"/>
              <a:cs typeface="Calibri"/>
              <a:sym typeface="Calibri"/>
            </a:endParaRPr>
          </a:p>
        </p:txBody>
      </p:sp>
      <p:sp>
        <p:nvSpPr>
          <p:cNvPr id="234" name="Google Shape;23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cxnSp>
        <p:nvCxnSpPr>
          <p:cNvPr id="239" name="Google Shape;239;p1"/>
          <p:cNvCxnSpPr/>
          <p:nvPr/>
        </p:nvCxnSpPr>
        <p:spPr>
          <a:xfrm>
            <a:off x="6096000" y="1803151"/>
            <a:ext cx="0" cy="4735763"/>
          </a:xfrm>
          <a:prstGeom prst="straightConnector1">
            <a:avLst/>
          </a:prstGeom>
          <a:noFill/>
          <a:ln w="9525" cap="flat" cmpd="sng">
            <a:solidFill>
              <a:schemeClr val="lt1"/>
            </a:solidFill>
            <a:prstDash val="solid"/>
            <a:round/>
            <a:headEnd type="none" w="sm" len="sm"/>
            <a:tailEnd type="none" w="sm" len="sm"/>
          </a:ln>
        </p:spPr>
      </p:cxnSp>
      <p:pic>
        <p:nvPicPr>
          <p:cNvPr id="3" name="Picture 2">
            <a:extLst>
              <a:ext uri="{FF2B5EF4-FFF2-40B4-BE49-F238E27FC236}">
                <a16:creationId xmlns:a16="http://schemas.microsoft.com/office/drawing/2014/main" id="{61E25115-2AA8-7DD2-5C3A-6478D1CC61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330" y="1965625"/>
            <a:ext cx="5842666" cy="3831983"/>
          </a:xfrm>
          <a:prstGeom prst="rect">
            <a:avLst/>
          </a:prstGeom>
        </p:spPr>
      </p:pic>
      <p:pic>
        <p:nvPicPr>
          <p:cNvPr id="5" name="Picture 4">
            <a:extLst>
              <a:ext uri="{FF2B5EF4-FFF2-40B4-BE49-F238E27FC236}">
                <a16:creationId xmlns:a16="http://schemas.microsoft.com/office/drawing/2014/main" id="{D78FEC3A-657F-00D4-34B4-67C6041FCE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965624"/>
            <a:ext cx="5842670" cy="38319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20</a:t>
            </a:fld>
            <a:endParaRPr sz="1200" b="0" i="0" u="none" strike="noStrike" cap="none">
              <a:solidFill>
                <a:srgbClr val="888888"/>
              </a:solidFill>
              <a:latin typeface="Calibri"/>
              <a:ea typeface="Calibri"/>
              <a:cs typeface="Calibri"/>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ct val="25088"/>
              <a:buNone/>
            </a:pPr>
            <a:r>
              <a:rPr lang="en-CA" sz="4000" dirty="0">
                <a:solidFill>
                  <a:schemeClr val="bg2"/>
                </a:solidFill>
                <a:latin typeface="Bierstadt" panose="020B0004020202020204" pitchFamily="34" charset="0"/>
                <a:ea typeface="Calibri Light" panose="020F0302020204030204" pitchFamily="34" charset="0"/>
                <a:cs typeface="Calibri Light" panose="020F0302020204030204" pitchFamily="34" charset="0"/>
                <a:sym typeface="Alfa Slab One"/>
              </a:rPr>
              <a:t>Part 2:</a:t>
            </a:r>
            <a:endParaRPr lang="en-US" sz="4000" dirty="0">
              <a:solidFill>
                <a:schemeClr val="bg2"/>
              </a:solidFill>
              <a:latin typeface="Bierstadt" panose="020B0004020202020204" pitchFamily="34" charset="0"/>
              <a:ea typeface="Calibri Light" panose="020F0302020204030204" pitchFamily="34" charset="0"/>
              <a:cs typeface="Calibri Light" panose="020F0302020204030204" pitchFamily="34" charset="0"/>
            </a:endParaRPr>
          </a:p>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The Law of Accommodation</a:t>
            </a:r>
          </a:p>
          <a:p>
            <a:pPr marL="0" lvl="0" indent="0" algn="l" rtl="0">
              <a:lnSpc>
                <a:spcPct val="90000"/>
              </a:lnSpc>
              <a:spcBef>
                <a:spcPts val="0"/>
              </a:spcBef>
              <a:spcAft>
                <a:spcPts val="0"/>
              </a:spcAft>
              <a:buClr>
                <a:schemeClr val="lt1"/>
              </a:buClr>
              <a:buSzPct val="100358"/>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extLst>
      <p:ext uri="{BB962C8B-B14F-4D97-AF65-F5344CB8AC3E}">
        <p14:creationId xmlns:p14="http://schemas.microsoft.com/office/powerpoint/2010/main" val="1998396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9"/>
        <p:cNvGrpSpPr/>
        <p:nvPr/>
      </p:nvGrpSpPr>
      <p:grpSpPr>
        <a:xfrm>
          <a:off x="0" y="0"/>
          <a:ext cx="0" cy="0"/>
          <a:chOff x="0" y="0"/>
          <a:chExt cx="0" cy="0"/>
        </a:xfrm>
      </p:grpSpPr>
      <p:sp>
        <p:nvSpPr>
          <p:cNvPr id="390" name="Google Shape;390;p3"/>
          <p:cNvSpPr txBox="1">
            <a:spLocks noGrp="1"/>
          </p:cNvSpPr>
          <p:nvPr>
            <p:ph type="body" idx="1"/>
          </p:nvPr>
        </p:nvSpPr>
        <p:spPr>
          <a:xfrm>
            <a:off x="308758" y="460797"/>
            <a:ext cx="6873746" cy="4792800"/>
          </a:xfrm>
          <a:prstGeom prst="rect">
            <a:avLst/>
          </a:prstGeom>
          <a:noFill/>
          <a:ln>
            <a:noFill/>
          </a:ln>
        </p:spPr>
        <p:txBody>
          <a:bodyPr spcFirstLastPara="1" wrap="square" lIns="91425" tIns="45700" rIns="91425" bIns="45700" anchor="t" anchorCtr="0">
            <a:normAutofit/>
          </a:bodyPr>
          <a:lstStyle/>
          <a:p>
            <a:pPr marL="25400" lvl="0" indent="0" algn="l" rtl="0">
              <a:lnSpc>
                <a:spcPct val="90000"/>
              </a:lnSpc>
              <a:spcBef>
                <a:spcPts val="0"/>
              </a:spcBef>
              <a:spcAft>
                <a:spcPts val="0"/>
              </a:spcAft>
              <a:buClr>
                <a:srgbClr val="FFFFFF"/>
              </a:buClr>
              <a:buSzPts val="2400"/>
              <a:buNone/>
            </a:pPr>
            <a:r>
              <a:rPr lang="en-CA" sz="2400" dirty="0">
                <a:solidFill>
                  <a:schemeClr val="bg2"/>
                </a:solidFill>
                <a:latin typeface="Calibri"/>
                <a:ea typeface="Calibri"/>
                <a:cs typeface="Calibri"/>
                <a:sym typeface="Calibri"/>
              </a:rPr>
              <a:t>There are </a:t>
            </a:r>
            <a:r>
              <a:rPr lang="en-CA" sz="2400" b="1" dirty="0">
                <a:solidFill>
                  <a:schemeClr val="bg2"/>
                </a:solidFill>
                <a:latin typeface="Calibri"/>
                <a:ea typeface="Calibri"/>
                <a:cs typeface="Calibri"/>
                <a:sym typeface="Calibri"/>
              </a:rPr>
              <a:t>legal</a:t>
            </a:r>
            <a:r>
              <a:rPr lang="en-CA" sz="2400" dirty="0">
                <a:solidFill>
                  <a:schemeClr val="bg2"/>
                </a:solidFill>
                <a:latin typeface="Calibri"/>
                <a:ea typeface="Calibri"/>
                <a:cs typeface="Calibri"/>
                <a:sym typeface="Calibri"/>
              </a:rPr>
              <a:t> obligations to accommodate people with disabilities.</a:t>
            </a:r>
            <a:endParaRPr sz="2400" dirty="0">
              <a:solidFill>
                <a:schemeClr val="bg2"/>
              </a:solidFill>
              <a:latin typeface="Calibri"/>
              <a:ea typeface="Calibri"/>
              <a:cs typeface="Calibri"/>
              <a:sym typeface="Calibri"/>
            </a:endParaRPr>
          </a:p>
          <a:p>
            <a:pPr marL="368300" lvl="0" indent="-342900" algn="l" rtl="0">
              <a:lnSpc>
                <a:spcPct val="90000"/>
              </a:lnSpc>
              <a:spcBef>
                <a:spcPts val="1000"/>
              </a:spcBef>
              <a:spcAft>
                <a:spcPts val="0"/>
              </a:spcAft>
              <a:buClrTx/>
              <a:buSzPts val="2400"/>
              <a:buChar char="•"/>
            </a:pPr>
            <a:r>
              <a:rPr lang="en-CA" sz="2400" dirty="0">
                <a:solidFill>
                  <a:schemeClr val="bg2"/>
                </a:solidFill>
                <a:latin typeface="Calibri"/>
                <a:ea typeface="Calibri"/>
                <a:cs typeface="Calibri"/>
                <a:sym typeface="Calibri"/>
              </a:rPr>
              <a:t>Legal requirements are backed by some kind of legal penalty (e.g. a fine). </a:t>
            </a:r>
            <a:endParaRPr dirty="0">
              <a:solidFill>
                <a:schemeClr val="bg2"/>
              </a:solidFill>
            </a:endParaRPr>
          </a:p>
          <a:p>
            <a:pPr marL="368300" lvl="0" indent="-342900" algn="l" rtl="0">
              <a:lnSpc>
                <a:spcPct val="90000"/>
              </a:lnSpc>
              <a:spcBef>
                <a:spcPts val="1000"/>
              </a:spcBef>
              <a:spcAft>
                <a:spcPts val="0"/>
              </a:spcAft>
              <a:buClrTx/>
              <a:buSzPts val="2400"/>
              <a:buChar char="•"/>
            </a:pPr>
            <a:r>
              <a:rPr lang="en-CA" sz="2400" dirty="0">
                <a:solidFill>
                  <a:schemeClr val="bg2"/>
                </a:solidFill>
                <a:latin typeface="Calibri"/>
                <a:ea typeface="Calibri"/>
                <a:cs typeface="Calibri"/>
                <a:sym typeface="Calibri"/>
              </a:rPr>
              <a:t>Legal requirements are usually contained in a legal code. </a:t>
            </a:r>
            <a:endParaRPr sz="2400" dirty="0">
              <a:solidFill>
                <a:schemeClr val="bg2"/>
              </a:solidFill>
              <a:latin typeface="Calibri"/>
              <a:ea typeface="Calibri"/>
              <a:cs typeface="Calibri"/>
              <a:sym typeface="Calibri"/>
            </a:endParaRPr>
          </a:p>
          <a:p>
            <a:pPr marL="342900" lvl="0" indent="-342900" algn="l" rtl="0">
              <a:lnSpc>
                <a:spcPct val="90000"/>
              </a:lnSpc>
              <a:spcBef>
                <a:spcPts val="1000"/>
              </a:spcBef>
              <a:spcAft>
                <a:spcPts val="0"/>
              </a:spcAft>
              <a:buClrTx/>
              <a:buSzPts val="2400"/>
              <a:buChar char="•"/>
            </a:pPr>
            <a:r>
              <a:rPr lang="en-CA" sz="2400" dirty="0">
                <a:solidFill>
                  <a:schemeClr val="bg2"/>
                </a:solidFill>
                <a:latin typeface="Calibri"/>
                <a:ea typeface="Calibri"/>
                <a:cs typeface="Calibri"/>
                <a:sym typeface="Calibri"/>
              </a:rPr>
              <a:t>Morality and law overlap, but they are not identical:</a:t>
            </a:r>
            <a:r>
              <a:rPr lang="en-CA" dirty="0">
                <a:solidFill>
                  <a:schemeClr val="bg2"/>
                </a:solidFill>
                <a:latin typeface="Calibri"/>
                <a:ea typeface="Calibri"/>
                <a:cs typeface="Calibri"/>
                <a:sym typeface="Calibri"/>
              </a:rPr>
              <a:t> </a:t>
            </a:r>
            <a:endParaRPr dirty="0">
              <a:solidFill>
                <a:schemeClr val="bg2"/>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endParaRPr dirty="0">
              <a:solidFill>
                <a:srgbClr val="FFFFFF"/>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391" name="Google Shape;391;p3"/>
          <p:cNvSpPr txBox="1">
            <a:spLocks noGrp="1"/>
          </p:cNvSpPr>
          <p:nvPr>
            <p:ph type="sldNum" idx="12"/>
          </p:nvPr>
        </p:nvSpPr>
        <p:spPr>
          <a:xfrm>
            <a:off x="1861372" y="630758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21</a:t>
            </a:fld>
            <a:endParaRPr/>
          </a:p>
        </p:txBody>
      </p:sp>
      <p:sp>
        <p:nvSpPr>
          <p:cNvPr id="392" name="Google Shape;392;p3"/>
          <p:cNvSpPr/>
          <p:nvPr/>
        </p:nvSpPr>
        <p:spPr>
          <a:xfrm>
            <a:off x="2106142" y="3795984"/>
            <a:ext cx="3108900" cy="2511600"/>
          </a:xfrm>
          <a:prstGeom prst="ellipse">
            <a:avLst/>
          </a:prstGeom>
          <a:solidFill>
            <a:schemeClr val="accent2">
              <a:alpha val="30980"/>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
          <p:cNvSpPr/>
          <p:nvPr/>
        </p:nvSpPr>
        <p:spPr>
          <a:xfrm>
            <a:off x="2507900" y="3795984"/>
            <a:ext cx="3108900" cy="2511600"/>
          </a:xfrm>
          <a:prstGeom prst="ellipse">
            <a:avLst/>
          </a:prstGeom>
          <a:solidFill>
            <a:srgbClr val="FF955A">
              <a:alpha val="13333"/>
            </a:srgbClr>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3"/>
          <p:cNvSpPr txBox="1"/>
          <p:nvPr/>
        </p:nvSpPr>
        <p:spPr>
          <a:xfrm>
            <a:off x="407842" y="4834057"/>
            <a:ext cx="16983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2000" b="0" i="0" u="none" strike="noStrike" cap="none" dirty="0">
                <a:solidFill>
                  <a:schemeClr val="bg2"/>
                </a:solidFill>
                <a:latin typeface="Arial"/>
                <a:ea typeface="Arial"/>
                <a:cs typeface="Arial"/>
                <a:sym typeface="Arial"/>
              </a:rPr>
              <a:t>Morally Required</a:t>
            </a:r>
            <a:endParaRPr sz="2000" b="0" i="0" u="none" strike="noStrike" cap="none" dirty="0">
              <a:solidFill>
                <a:schemeClr val="bg2"/>
              </a:solidFill>
              <a:latin typeface="Arial"/>
              <a:ea typeface="Arial"/>
              <a:cs typeface="Arial"/>
              <a:sym typeface="Arial"/>
            </a:endParaRPr>
          </a:p>
        </p:txBody>
      </p:sp>
      <p:sp>
        <p:nvSpPr>
          <p:cNvPr id="395" name="Google Shape;395;p3"/>
          <p:cNvSpPr txBox="1"/>
          <p:nvPr/>
        </p:nvSpPr>
        <p:spPr>
          <a:xfrm>
            <a:off x="5616805" y="4834065"/>
            <a:ext cx="16983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2000" b="0" i="0" u="none" strike="noStrike" cap="none" dirty="0">
                <a:solidFill>
                  <a:schemeClr val="bg2"/>
                </a:solidFill>
                <a:latin typeface="Arial"/>
                <a:ea typeface="Arial"/>
                <a:cs typeface="Arial"/>
                <a:sym typeface="Arial"/>
              </a:rPr>
              <a:t>Legally Required</a:t>
            </a:r>
            <a:endParaRPr sz="2000" b="0" i="0" u="none" strike="noStrike" cap="none" dirty="0">
              <a:solidFill>
                <a:schemeClr val="bg2"/>
              </a:solidFill>
              <a:latin typeface="Arial"/>
              <a:ea typeface="Arial"/>
              <a:cs typeface="Arial"/>
              <a:sym typeface="Arial"/>
            </a:endParaRPr>
          </a:p>
        </p:txBody>
      </p:sp>
      <p:pic>
        <p:nvPicPr>
          <p:cNvPr id="396" name="Google Shape;396;p3" descr="A picture containing device, scale, indoo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85068" y="0"/>
            <a:ext cx="4706932"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0"/>
        <p:cNvGrpSpPr/>
        <p:nvPr/>
      </p:nvGrpSpPr>
      <p:grpSpPr>
        <a:xfrm>
          <a:off x="0" y="0"/>
          <a:ext cx="0" cy="0"/>
          <a:chOff x="0" y="0"/>
          <a:chExt cx="0" cy="0"/>
        </a:xfrm>
      </p:grpSpPr>
      <p:sp>
        <p:nvSpPr>
          <p:cNvPr id="401" name="Google Shape;401;p12"/>
          <p:cNvSpPr txBox="1">
            <a:spLocks noGrp="1"/>
          </p:cNvSpPr>
          <p:nvPr>
            <p:ph type="body" idx="1"/>
          </p:nvPr>
        </p:nvSpPr>
        <p:spPr>
          <a:xfrm>
            <a:off x="5735781" y="1213096"/>
            <a:ext cx="6077527" cy="479289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r>
              <a:rPr lang="en-CA" sz="2400" dirty="0">
                <a:solidFill>
                  <a:schemeClr val="bg2"/>
                </a:solidFill>
                <a:latin typeface="Calibri"/>
                <a:ea typeface="Calibri"/>
                <a:cs typeface="Calibri"/>
                <a:sym typeface="Calibri"/>
              </a:rPr>
              <a:t>Canadian Charter of Rights and Freedoms</a:t>
            </a:r>
            <a:endParaRPr dirty="0">
              <a:solidFill>
                <a:schemeClr val="bg2"/>
              </a:solidFill>
            </a:endParaRPr>
          </a:p>
          <a:p>
            <a:pPr marL="685800" lvl="1" indent="-50800" algn="l" rtl="0">
              <a:lnSpc>
                <a:spcPct val="90000"/>
              </a:lnSpc>
              <a:spcBef>
                <a:spcPts val="1000"/>
              </a:spcBef>
              <a:spcAft>
                <a:spcPts val="0"/>
              </a:spcAft>
              <a:buSzPts val="2800"/>
              <a:buNone/>
            </a:pPr>
            <a:r>
              <a:rPr lang="en-CA" sz="2200" dirty="0">
                <a:solidFill>
                  <a:schemeClr val="bg2"/>
                </a:solidFill>
                <a:latin typeface="Calibri"/>
                <a:ea typeface="Calibri"/>
                <a:cs typeface="Calibri"/>
                <a:sym typeface="Calibri"/>
              </a:rPr>
              <a:t>15. (1) Every individual is equal before and under the law and has the right to the equal protection and equal benefit of the law without discrimination and, in particular, without discrimination based on race, national or ethnic origin, colour, religion, sex, age or mental or physical disability.</a:t>
            </a:r>
            <a:endParaRPr dirty="0">
              <a:solidFill>
                <a:schemeClr val="bg2"/>
              </a:solidFill>
            </a:endParaRPr>
          </a:p>
          <a:p>
            <a:pPr marL="228600" lvl="0" indent="-50800" algn="l" rtl="0">
              <a:lnSpc>
                <a:spcPct val="90000"/>
              </a:lnSpc>
              <a:spcBef>
                <a:spcPts val="1000"/>
              </a:spcBef>
              <a:spcAft>
                <a:spcPts val="0"/>
              </a:spcAft>
              <a:buClr>
                <a:schemeClr val="lt1"/>
              </a:buClr>
              <a:buSzPts val="2800"/>
              <a:buNone/>
            </a:pPr>
            <a:r>
              <a:rPr lang="en-CA" sz="2400" dirty="0">
                <a:solidFill>
                  <a:schemeClr val="bg2"/>
                </a:solidFill>
                <a:latin typeface="Calibri"/>
                <a:ea typeface="Calibri"/>
                <a:cs typeface="Calibri"/>
                <a:sym typeface="Calibri"/>
              </a:rPr>
              <a:t>However, the Charter (mostly) only protects against discrimination by the state or government.</a:t>
            </a:r>
            <a:endParaRPr dirty="0">
              <a:solidFill>
                <a:schemeClr val="bg2"/>
              </a:solidFill>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402" name="Google Shape;402;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22</a:t>
            </a:fld>
            <a:endParaRPr/>
          </a:p>
        </p:txBody>
      </p:sp>
      <p:pic>
        <p:nvPicPr>
          <p:cNvPr id="403" name="Google Shape;403;p12" descr="A close-up of a document&#10;&#10;Description automatically generated with medium confidence"/>
          <p:cNvPicPr preferRelativeResize="0"/>
          <p:nvPr/>
        </p:nvPicPr>
        <p:blipFill rotWithShape="1">
          <a:blip r:embed="rId3">
            <a:alphaModFix/>
          </a:blip>
          <a:srcRect/>
          <a:stretch/>
        </p:blipFill>
        <p:spPr>
          <a:xfrm>
            <a:off x="615352" y="1453044"/>
            <a:ext cx="4952381" cy="37619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7"/>
        <p:cNvGrpSpPr/>
        <p:nvPr/>
      </p:nvGrpSpPr>
      <p:grpSpPr>
        <a:xfrm>
          <a:off x="0" y="0"/>
          <a:ext cx="0" cy="0"/>
          <a:chOff x="0" y="0"/>
          <a:chExt cx="0" cy="0"/>
        </a:xfrm>
      </p:grpSpPr>
      <p:sp>
        <p:nvSpPr>
          <p:cNvPr id="408" name="Google Shape;408;p4"/>
          <p:cNvSpPr txBox="1">
            <a:spLocks noGrp="1"/>
          </p:cNvSpPr>
          <p:nvPr>
            <p:ph type="body" idx="1"/>
          </p:nvPr>
        </p:nvSpPr>
        <p:spPr>
          <a:xfrm>
            <a:off x="5507182" y="867292"/>
            <a:ext cx="6206836" cy="479289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FFFFFF"/>
              </a:buClr>
              <a:buSzPct val="100000"/>
              <a:buNone/>
            </a:pPr>
            <a:r>
              <a:rPr lang="en-CA" sz="7400" dirty="0">
                <a:solidFill>
                  <a:schemeClr val="bg2"/>
                </a:solidFill>
                <a:latin typeface="Calibri"/>
                <a:ea typeface="Calibri"/>
                <a:cs typeface="Calibri"/>
                <a:sym typeface="Calibri"/>
              </a:rPr>
              <a:t>Accessibility for Ontarians with Disabilities Act (AODA)</a:t>
            </a:r>
            <a:endParaRPr dirty="0">
              <a:solidFill>
                <a:schemeClr val="bg2"/>
              </a:solidFill>
            </a:endParaRPr>
          </a:p>
          <a:p>
            <a:pPr marL="0" lvl="0" indent="0" algn="l" rtl="0">
              <a:lnSpc>
                <a:spcPct val="90000"/>
              </a:lnSpc>
              <a:spcBef>
                <a:spcPts val="0"/>
              </a:spcBef>
              <a:spcAft>
                <a:spcPts val="0"/>
              </a:spcAft>
              <a:buClr>
                <a:srgbClr val="FFFFFF"/>
              </a:buClr>
              <a:buSzPct val="100000"/>
              <a:buNone/>
            </a:pPr>
            <a:endParaRPr sz="7400" dirty="0">
              <a:solidFill>
                <a:schemeClr val="bg2"/>
              </a:solidFill>
              <a:latin typeface="Calibri"/>
              <a:ea typeface="Calibri"/>
              <a:cs typeface="Calibri"/>
              <a:sym typeface="Calibri"/>
            </a:endParaRPr>
          </a:p>
          <a:p>
            <a:pPr marL="285750" lvl="0" indent="-285750" algn="l" rtl="0">
              <a:lnSpc>
                <a:spcPct val="90000"/>
              </a:lnSpc>
              <a:spcBef>
                <a:spcPts val="1000"/>
              </a:spcBef>
              <a:spcAft>
                <a:spcPts val="0"/>
              </a:spcAft>
              <a:buClr>
                <a:srgbClr val="FFFFFF"/>
              </a:buClr>
              <a:buSzPct val="100000"/>
              <a:buChar char="•"/>
            </a:pPr>
            <a:r>
              <a:rPr lang="en-CA" sz="7400" dirty="0">
                <a:solidFill>
                  <a:schemeClr val="bg2"/>
                </a:solidFill>
                <a:latin typeface="Calibri"/>
                <a:ea typeface="Calibri"/>
                <a:cs typeface="Calibri"/>
                <a:sym typeface="Calibri"/>
              </a:rPr>
              <a:t>In 2021, new regulations came into effect for websites.</a:t>
            </a:r>
            <a:endParaRPr sz="7400" dirty="0">
              <a:solidFill>
                <a:schemeClr val="bg2"/>
              </a:solidFill>
              <a:latin typeface="Calibri"/>
              <a:ea typeface="Calibri"/>
              <a:cs typeface="Calibri"/>
              <a:sym typeface="Calibri"/>
            </a:endParaRPr>
          </a:p>
          <a:p>
            <a:pPr marL="285750" lvl="0" indent="-285750" algn="l" rtl="0">
              <a:lnSpc>
                <a:spcPct val="90000"/>
              </a:lnSpc>
              <a:spcBef>
                <a:spcPts val="1000"/>
              </a:spcBef>
              <a:spcAft>
                <a:spcPts val="0"/>
              </a:spcAft>
              <a:buClr>
                <a:srgbClr val="FFFFFF"/>
              </a:buClr>
              <a:buSzPct val="100000"/>
              <a:buChar char="•"/>
            </a:pPr>
            <a:r>
              <a:rPr lang="en-CA" sz="7400" dirty="0">
                <a:solidFill>
                  <a:schemeClr val="bg2"/>
                </a:solidFill>
                <a:latin typeface="Calibri"/>
                <a:ea typeface="Calibri"/>
                <a:cs typeface="Calibri"/>
                <a:sym typeface="Calibri"/>
              </a:rPr>
              <a:t>Most public and private organizations in Ontario are expected to make their websites compliant with Web Content Accessibility Guidelines 2.0 to the “AA” level (which includes the lower “A” level, too. (https://www.ontario.ca/page/how-make-websites-accessible)</a:t>
            </a:r>
            <a:endParaRPr sz="7400" dirty="0">
              <a:solidFill>
                <a:schemeClr val="bg2"/>
              </a:solidFill>
              <a:highlight>
                <a:srgbClr val="FFFF00"/>
              </a:highlight>
              <a:latin typeface="Calibri"/>
              <a:ea typeface="Calibri"/>
              <a:cs typeface="Calibri"/>
              <a:sym typeface="Calibri"/>
            </a:endParaRPr>
          </a:p>
          <a:p>
            <a:pPr marL="285750" lvl="0" indent="-285750" algn="l" rtl="0">
              <a:lnSpc>
                <a:spcPct val="90000"/>
              </a:lnSpc>
              <a:spcBef>
                <a:spcPts val="1000"/>
              </a:spcBef>
              <a:spcAft>
                <a:spcPts val="0"/>
              </a:spcAft>
              <a:buClr>
                <a:srgbClr val="FFFFFF"/>
              </a:buClr>
              <a:buSzPct val="100000"/>
              <a:buChar char="•"/>
            </a:pPr>
            <a:r>
              <a:rPr lang="en-CA" sz="7400" dirty="0">
                <a:solidFill>
                  <a:schemeClr val="bg2"/>
                </a:solidFill>
                <a:latin typeface="Calibri"/>
                <a:ea typeface="Calibri"/>
                <a:cs typeface="Calibri"/>
                <a:sym typeface="Calibri"/>
              </a:rPr>
              <a:t>Corporations can be fined up to $100,000 a day for non-compliance.</a:t>
            </a:r>
            <a:endParaRPr sz="7400" dirty="0">
              <a:solidFill>
                <a:schemeClr val="bg2"/>
              </a:solidFill>
              <a:latin typeface="Calibri"/>
              <a:ea typeface="Calibri"/>
              <a:cs typeface="Calibri"/>
              <a:sym typeface="Calibri"/>
            </a:endParaRPr>
          </a:p>
          <a:p>
            <a:pPr marL="285750" lvl="0" indent="-285750" algn="l" rtl="0">
              <a:lnSpc>
                <a:spcPct val="90000"/>
              </a:lnSpc>
              <a:spcBef>
                <a:spcPts val="1000"/>
              </a:spcBef>
              <a:spcAft>
                <a:spcPts val="0"/>
              </a:spcAft>
              <a:buClr>
                <a:srgbClr val="FFFFFF"/>
              </a:buClr>
              <a:buSzPct val="100000"/>
              <a:buChar char="•"/>
            </a:pPr>
            <a:r>
              <a:rPr lang="en-CA" sz="7400" dirty="0">
                <a:solidFill>
                  <a:schemeClr val="bg2"/>
                </a:solidFill>
                <a:latin typeface="Calibri"/>
                <a:ea typeface="Calibri"/>
                <a:cs typeface="Calibri"/>
                <a:sym typeface="Calibri"/>
              </a:rPr>
              <a:t>Individuals can be fined up to $50,000 a day for non-compliance.</a:t>
            </a:r>
            <a:endParaRPr sz="7400" dirty="0">
              <a:solidFill>
                <a:schemeClr val="bg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solidFill>
                <a:srgbClr val="FFFFFF"/>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409" name="Google Shape;409;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23</a:t>
            </a:fld>
            <a:endParaRPr/>
          </a:p>
        </p:txBody>
      </p:sp>
      <p:pic>
        <p:nvPicPr>
          <p:cNvPr id="410" name="Google Shape;410;p4" descr="A large brick building with a clock tow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21795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4"/>
        <p:cNvGrpSpPr/>
        <p:nvPr/>
      </p:nvGrpSpPr>
      <p:grpSpPr>
        <a:xfrm>
          <a:off x="0" y="0"/>
          <a:ext cx="0" cy="0"/>
          <a:chOff x="0" y="0"/>
          <a:chExt cx="0" cy="0"/>
        </a:xfrm>
      </p:grpSpPr>
      <p:sp>
        <p:nvSpPr>
          <p:cNvPr id="415" name="Google Shape;415;p14"/>
          <p:cNvSpPr txBox="1">
            <a:spLocks noGrp="1"/>
          </p:cNvSpPr>
          <p:nvPr>
            <p:ph type="title"/>
          </p:nvPr>
        </p:nvSpPr>
        <p:spPr>
          <a:xfrm>
            <a:off x="2608976" y="2940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dirty="0">
                <a:solidFill>
                  <a:schemeClr val="bg2"/>
                </a:solidFill>
                <a:latin typeface="Calibri"/>
                <a:ea typeface="Calibri"/>
                <a:cs typeface="Calibri"/>
                <a:sym typeface="Calibri"/>
              </a:rPr>
              <a:t>AODA</a:t>
            </a:r>
            <a:endParaRPr sz="4400" b="0" dirty="0">
              <a:solidFill>
                <a:schemeClr val="bg2"/>
              </a:solidFill>
              <a:latin typeface="Calibri"/>
              <a:ea typeface="Calibri"/>
              <a:cs typeface="Calibri"/>
              <a:sym typeface="Calibri"/>
            </a:endParaRPr>
          </a:p>
        </p:txBody>
      </p:sp>
      <p:sp>
        <p:nvSpPr>
          <p:cNvPr id="416" name="Google Shape;416;p14"/>
          <p:cNvSpPr txBox="1">
            <a:spLocks noGrp="1"/>
          </p:cNvSpPr>
          <p:nvPr>
            <p:ph type="body" idx="1"/>
          </p:nvPr>
        </p:nvSpPr>
        <p:spPr>
          <a:xfrm>
            <a:off x="5621185" y="1619595"/>
            <a:ext cx="5329382" cy="479289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3953"/>
              <a:buNone/>
            </a:pPr>
            <a:r>
              <a:rPr lang="en-CA" sz="2400" dirty="0">
                <a:solidFill>
                  <a:schemeClr val="bg2"/>
                </a:solidFill>
                <a:latin typeface="Calibri"/>
                <a:ea typeface="Calibri"/>
                <a:cs typeface="Calibri"/>
                <a:sym typeface="Calibri"/>
              </a:rPr>
              <a:t>AODA website: </a:t>
            </a:r>
            <a:endParaRPr dirty="0">
              <a:solidFill>
                <a:schemeClr val="bg2"/>
              </a:solidFill>
            </a:endParaRPr>
          </a:p>
          <a:p>
            <a:pPr marL="228600" lvl="0" indent="-50800" algn="l" rtl="0">
              <a:lnSpc>
                <a:spcPct val="90000"/>
              </a:lnSpc>
              <a:spcBef>
                <a:spcPts val="1000"/>
              </a:spcBef>
              <a:spcAft>
                <a:spcPts val="0"/>
              </a:spcAft>
              <a:buClr>
                <a:schemeClr val="lt1"/>
              </a:buClr>
              <a:buSzPts val="3953"/>
              <a:buNone/>
            </a:pPr>
            <a:r>
              <a:rPr lang="en-CA" sz="2400" dirty="0">
                <a:solidFill>
                  <a:schemeClr val="bg2"/>
                </a:solidFill>
                <a:latin typeface="Calibri"/>
                <a:ea typeface="Calibri"/>
                <a:cs typeface="Calibri"/>
                <a:sym typeface="Calibri"/>
              </a:rPr>
              <a:t>“Accessibility is good for both the economy and the community. The population of Ontarians with disabilities is steadily growing. Accessible information and employment make it possible for this growing group of people to contribute to the economy and society…. Similarly, accessible customer service allows people to exercise their spending power.” (https://aoda.ca/what-is-the-aoda/)</a:t>
            </a:r>
            <a:endParaRPr dirty="0">
              <a:solidFill>
                <a:schemeClr val="bg2"/>
              </a:solidFill>
            </a:endParaRPr>
          </a:p>
          <a:p>
            <a:pPr marL="228600" lvl="0" indent="-50800" algn="l" rtl="0">
              <a:lnSpc>
                <a:spcPct val="90000"/>
              </a:lnSpc>
              <a:spcBef>
                <a:spcPts val="1000"/>
              </a:spcBef>
              <a:spcAft>
                <a:spcPts val="0"/>
              </a:spcAft>
              <a:buClr>
                <a:schemeClr val="lt1"/>
              </a:buClr>
              <a:buSzPts val="2800"/>
              <a:buNone/>
            </a:pPr>
            <a:endParaRPr dirty="0">
              <a:solidFill>
                <a:srgbClr val="FFFFFF"/>
              </a:solidFill>
              <a:latin typeface="Calibri"/>
              <a:ea typeface="Calibri"/>
              <a:cs typeface="Calibri"/>
              <a:sym typeface="Calibri"/>
            </a:endParaRPr>
          </a:p>
          <a:p>
            <a:pPr marL="457200" lvl="1" indent="0" algn="l" rtl="0">
              <a:lnSpc>
                <a:spcPct val="90000"/>
              </a:lnSpc>
              <a:spcBef>
                <a:spcPts val="500"/>
              </a:spcBef>
              <a:spcAft>
                <a:spcPts val="0"/>
              </a:spcAft>
              <a:buClr>
                <a:schemeClr val="lt1"/>
              </a:buClr>
              <a:buSzPts val="2400"/>
              <a:buNone/>
            </a:pPr>
            <a:endParaRPr dirty="0">
              <a:solidFill>
                <a:srgbClr val="FFFFFF"/>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solidFill>
                <a:srgbClr val="FFFFFF"/>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417" name="Google Shape;4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24</a:t>
            </a:fld>
            <a:endParaRPr/>
          </a:p>
        </p:txBody>
      </p:sp>
      <p:pic>
        <p:nvPicPr>
          <p:cNvPr id="418" name="Google Shape;418;p14" descr="A large brick building with a clock tow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217952"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2"/>
        <p:cNvGrpSpPr/>
        <p:nvPr/>
      </p:nvGrpSpPr>
      <p:grpSpPr>
        <a:xfrm>
          <a:off x="0" y="0"/>
          <a:ext cx="0" cy="0"/>
          <a:chOff x="0" y="0"/>
          <a:chExt cx="0" cy="0"/>
        </a:xfrm>
      </p:grpSpPr>
      <p:sp>
        <p:nvSpPr>
          <p:cNvPr id="423" name="Google Shape;423;p16"/>
          <p:cNvSpPr txBox="1">
            <a:spLocks noGrp="1"/>
          </p:cNvSpPr>
          <p:nvPr>
            <p:ph type="title"/>
          </p:nvPr>
        </p:nvSpPr>
        <p:spPr>
          <a:xfrm>
            <a:off x="1972056" y="22990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dirty="0">
                <a:solidFill>
                  <a:schemeClr val="bg2"/>
                </a:solidFill>
                <a:latin typeface="Calibri"/>
                <a:ea typeface="Calibri"/>
                <a:cs typeface="Calibri"/>
                <a:sym typeface="Calibri"/>
              </a:rPr>
              <a:t>AODA</a:t>
            </a:r>
            <a:endParaRPr sz="4400" b="0" dirty="0">
              <a:solidFill>
                <a:schemeClr val="bg2"/>
              </a:solidFill>
              <a:latin typeface="Calibri"/>
              <a:ea typeface="Calibri"/>
              <a:cs typeface="Calibri"/>
              <a:sym typeface="Calibri"/>
            </a:endParaRPr>
          </a:p>
        </p:txBody>
      </p:sp>
      <p:sp>
        <p:nvSpPr>
          <p:cNvPr id="424" name="Google Shape;424;p16"/>
          <p:cNvSpPr txBox="1">
            <a:spLocks noGrp="1"/>
          </p:cNvSpPr>
          <p:nvPr>
            <p:ph type="body" idx="1"/>
          </p:nvPr>
        </p:nvSpPr>
        <p:spPr>
          <a:xfrm>
            <a:off x="5888735" y="1559464"/>
            <a:ext cx="5816745"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sz="2800" dirty="0">
                <a:solidFill>
                  <a:schemeClr val="bg2"/>
                </a:solidFill>
                <a:latin typeface="Calibri"/>
                <a:ea typeface="Calibri"/>
                <a:cs typeface="Calibri"/>
                <a:sym typeface="Calibri"/>
              </a:rPr>
              <a:t>AODA website:</a:t>
            </a:r>
            <a:endParaRPr sz="2800" dirty="0">
              <a:solidFill>
                <a:schemeClr val="bg2"/>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endParaRPr sz="2800" dirty="0">
              <a:solidFill>
                <a:schemeClr val="bg2"/>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r>
              <a:rPr lang="en-CA" sz="2800" dirty="0">
                <a:solidFill>
                  <a:schemeClr val="bg2"/>
                </a:solidFill>
                <a:latin typeface="Calibri"/>
                <a:ea typeface="Calibri"/>
                <a:cs typeface="Calibri"/>
                <a:sym typeface="Calibri"/>
              </a:rPr>
              <a:t>“Finally, the standards of the AODA give all people </a:t>
            </a:r>
            <a:r>
              <a:rPr lang="en-CA" sz="2800" b="1" dirty="0">
                <a:solidFill>
                  <a:schemeClr val="bg2"/>
                </a:solidFill>
                <a:latin typeface="Calibri"/>
                <a:ea typeface="Calibri"/>
                <a:cs typeface="Calibri"/>
                <a:sym typeface="Calibri"/>
              </a:rPr>
              <a:t>an equal footing </a:t>
            </a:r>
            <a:r>
              <a:rPr lang="en-CA" sz="2800" dirty="0">
                <a:solidFill>
                  <a:schemeClr val="bg2"/>
                </a:solidFill>
                <a:latin typeface="Calibri"/>
                <a:ea typeface="Calibri"/>
                <a:cs typeface="Calibri"/>
                <a:sym typeface="Calibri"/>
              </a:rPr>
              <a:t>as they work, play, learn, teach, buy, sell, and use their diverse talents to benefit their communities and their province.” (https://aoda.ca/what-is-the-aoda/)</a:t>
            </a:r>
            <a:endParaRPr sz="2800" dirty="0">
              <a:solidFill>
                <a:schemeClr val="bg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solidFill>
                <a:srgbClr val="FFFFFF"/>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425" name="Google Shape;425;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25</a:t>
            </a:fld>
            <a:endParaRPr/>
          </a:p>
        </p:txBody>
      </p:sp>
      <p:pic>
        <p:nvPicPr>
          <p:cNvPr id="426" name="Google Shape;426;p16" descr="A large brick building with a clock tow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217952"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sp>
        <p:nvSpPr>
          <p:cNvPr id="431" name="Google Shape;431;p27"/>
          <p:cNvSpPr txBox="1">
            <a:spLocks noGrp="1"/>
          </p:cNvSpPr>
          <p:nvPr>
            <p:ph type="title"/>
          </p:nvPr>
        </p:nvSpPr>
        <p:spPr>
          <a:xfrm>
            <a:off x="-1106600" y="262775"/>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432" name="Google Shape;432;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26</a:t>
            </a:fld>
            <a:endParaRPr/>
          </a:p>
        </p:txBody>
      </p:sp>
      <p:pic>
        <p:nvPicPr>
          <p:cNvPr id="433" name="Google Shape;433;p27"/>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434" name="Google Shape;434;p27"/>
          <p:cNvSpPr txBox="1">
            <a:spLocks noGrp="1"/>
          </p:cNvSpPr>
          <p:nvPr>
            <p:ph type="body" idx="1"/>
          </p:nvPr>
        </p:nvSpPr>
        <p:spPr>
          <a:xfrm>
            <a:off x="838200" y="2223905"/>
            <a:ext cx="5274900" cy="47928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SzPts val="2800"/>
              <a:buNone/>
            </a:pPr>
            <a:r>
              <a:rPr lang="en-CA" sz="2800" dirty="0">
                <a:solidFill>
                  <a:schemeClr val="dk2"/>
                </a:solidFill>
                <a:latin typeface="Calibri"/>
                <a:ea typeface="Calibri"/>
                <a:cs typeface="Calibri"/>
                <a:sym typeface="Calibri"/>
              </a:rPr>
              <a:t>What moral values do you see reflected in the government’s arguments for AODA – efficiency, right to a minimum, strict equality, luck egalitarianism, or others?  </a:t>
            </a:r>
            <a:endParaRPr sz="2800" dirty="0">
              <a:solidFill>
                <a:schemeClr val="dk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27</a:t>
            </a:fld>
            <a:endParaRPr sz="1200" b="0" i="0" u="none" strike="noStrike" cap="none">
              <a:solidFill>
                <a:srgbClr val="888888"/>
              </a:solidFill>
              <a:latin typeface="Calibri"/>
              <a:ea typeface="Calibri"/>
              <a:cs typeface="Calibri"/>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25088"/>
              <a:buNone/>
            </a:pPr>
            <a:r>
              <a:rPr lang="en-CA" sz="4000" dirty="0">
                <a:solidFill>
                  <a:schemeClr val="bg2"/>
                </a:solidFill>
                <a:latin typeface="Bierstadt" panose="020B0004020202020204" pitchFamily="34" charset="0"/>
                <a:ea typeface="Calibri Light" panose="020F0302020204030204" pitchFamily="34" charset="0"/>
                <a:cs typeface="Calibri Light" panose="020F0302020204030204" pitchFamily="34" charset="0"/>
                <a:sym typeface="Alfa Slab One"/>
              </a:rPr>
              <a:t>Part 3:</a:t>
            </a:r>
            <a:endParaRPr lang="en-US" sz="4000" dirty="0">
              <a:solidFill>
                <a:schemeClr val="bg2"/>
              </a:solidFill>
              <a:latin typeface="Bierstadt" panose="020B0004020202020204" pitchFamily="34" charset="0"/>
              <a:ea typeface="Calibri Light" panose="020F0302020204030204" pitchFamily="34" charset="0"/>
              <a:cs typeface="Calibri Light" panose="020F0302020204030204" pitchFamily="34" charset="0"/>
              <a:sym typeface="Alfa Slab One"/>
            </a:endParaRPr>
          </a:p>
          <a:p>
            <a:pPr marL="0" lvl="0" indent="0" algn="ctr" rtl="0">
              <a:lnSpc>
                <a:spcPct val="90000"/>
              </a:lnSpc>
              <a:spcBef>
                <a:spcPts val="0"/>
              </a:spcBef>
              <a:spcAft>
                <a:spcPts val="0"/>
              </a:spcAft>
              <a:buClr>
                <a:schemeClr val="lt1"/>
              </a:buClr>
              <a:buSzPct val="25088"/>
              <a:buNone/>
            </a:pPr>
            <a:endParaRPr lang="en-US"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endParaRPr>
          </a:p>
          <a:p>
            <a:pPr marL="0" lvl="0" indent="0" algn="ctr" rtl="0">
              <a:lnSpc>
                <a:spcPct val="90000"/>
              </a:lnSpc>
              <a:spcBef>
                <a:spcPts val="0"/>
              </a:spcBef>
              <a:spcAft>
                <a:spcPts val="0"/>
              </a:spcAft>
              <a:buClr>
                <a:schemeClr val="lt1"/>
              </a:buClr>
              <a:buSzPct val="25088"/>
              <a:buNone/>
            </a:pPr>
            <a:r>
              <a:rPr lang="en-US"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Professionalism and </a:t>
            </a: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Accommodation</a:t>
            </a:r>
            <a:endParaRPr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endPar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endParaRPr>
          </a:p>
          <a:p>
            <a:pPr marL="0" lvl="0" indent="0" algn="l" rtl="0">
              <a:lnSpc>
                <a:spcPct val="90000"/>
              </a:lnSpc>
              <a:spcBef>
                <a:spcPts val="0"/>
              </a:spcBef>
              <a:spcAft>
                <a:spcPts val="0"/>
              </a:spcAft>
              <a:buClr>
                <a:schemeClr val="lt1"/>
              </a:buClr>
              <a:buSzPct val="100358"/>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extLst>
      <p:ext uri="{BB962C8B-B14F-4D97-AF65-F5344CB8AC3E}">
        <p14:creationId xmlns:p14="http://schemas.microsoft.com/office/powerpoint/2010/main" val="1125456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0ECF3"/>
        </a:solidFill>
        <a:effectLst/>
      </p:bgPr>
    </p:bg>
    <p:spTree>
      <p:nvGrpSpPr>
        <p:cNvPr id="1" name="Shape 446"/>
        <p:cNvGrpSpPr/>
        <p:nvPr/>
      </p:nvGrpSpPr>
      <p:grpSpPr>
        <a:xfrm>
          <a:off x="0" y="0"/>
          <a:ext cx="0" cy="0"/>
          <a:chOff x="0" y="0"/>
          <a:chExt cx="0" cy="0"/>
        </a:xfrm>
      </p:grpSpPr>
      <p:sp>
        <p:nvSpPr>
          <p:cNvPr id="447" name="Google Shape;447;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28</a:t>
            </a:fld>
            <a:endParaRPr/>
          </a:p>
        </p:txBody>
      </p:sp>
      <p:sp>
        <p:nvSpPr>
          <p:cNvPr id="448" name="Google Shape;448;p43"/>
          <p:cNvSpPr txBox="1">
            <a:spLocks noGrp="1"/>
          </p:cNvSpPr>
          <p:nvPr>
            <p:ph type="title"/>
          </p:nvPr>
        </p:nvSpPr>
        <p:spPr>
          <a:xfrm>
            <a:off x="7445829" y="365125"/>
            <a:ext cx="4655127" cy="635635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CA" sz="3600" b="0">
                <a:solidFill>
                  <a:schemeClr val="dk2"/>
                </a:solidFill>
                <a:latin typeface="Calibri"/>
                <a:ea typeface="Calibri"/>
                <a:cs typeface="Calibri"/>
                <a:sym typeface="Calibri"/>
              </a:rPr>
              <a:t>Some of Our</a:t>
            </a:r>
            <a:endParaRPr sz="3600" b="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4400"/>
              <a:buFont typeface="Calibri"/>
              <a:buNone/>
            </a:pPr>
            <a:r>
              <a:rPr lang="en-CA" sz="3600" b="0">
                <a:solidFill>
                  <a:schemeClr val="dk2"/>
                </a:solidFill>
                <a:latin typeface="Calibri"/>
                <a:ea typeface="Calibri"/>
                <a:cs typeface="Calibri"/>
                <a:sym typeface="Calibri"/>
              </a:rPr>
              <a:t>Legal Responsibilities</a:t>
            </a:r>
            <a:endParaRPr sz="3600" b="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lt1"/>
              </a:buClr>
              <a:buSzPts val="4400"/>
              <a:buFont typeface="Calibri"/>
              <a:buNone/>
            </a:pPr>
            <a:r>
              <a:rPr lang="en-CA" sz="2400" b="0"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https://www.ontario.ca/page/how-make-websites-accessible</a:t>
            </a: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br>
              <a:rPr lang="en-CA" sz="2400" b="0">
                <a:solidFill>
                  <a:schemeClr val="dk2"/>
                </a:solidFill>
                <a:latin typeface="Calibri"/>
                <a:ea typeface="Calibri"/>
                <a:cs typeface="Calibri"/>
                <a:sym typeface="Calibri"/>
              </a:rPr>
            </a:br>
            <a:r>
              <a:rPr lang="en-CA" sz="2400" b="0">
                <a:solidFill>
                  <a:schemeClr val="dk2"/>
                </a:solidFill>
                <a:latin typeface="Calibri"/>
                <a:ea typeface="Calibri"/>
                <a:cs typeface="Calibri"/>
                <a:sym typeface="Calibri"/>
              </a:rPr>
              <a:t>These guidelines are based on </a:t>
            </a:r>
            <a:r>
              <a:rPr lang="en-CA" sz="2400" b="0"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https://www.w3.org/WAI/standards-guidelines/wcag/</a:t>
            </a:r>
            <a:r>
              <a:rPr lang="en-CA" sz="2400" b="0">
                <a:solidFill>
                  <a:schemeClr val="dk2"/>
                </a:solidFill>
                <a:latin typeface="Calibri"/>
                <a:ea typeface="Calibri"/>
                <a:cs typeface="Calibri"/>
                <a:sym typeface="Calibri"/>
              </a:rPr>
              <a:t> </a:t>
            </a:r>
            <a:endParaRPr/>
          </a:p>
          <a:p>
            <a:pPr marL="0" marR="0" lvl="0" indent="0" algn="l" rtl="0">
              <a:lnSpc>
                <a:spcPct val="90000"/>
              </a:lnSpc>
              <a:spcBef>
                <a:spcPts val="0"/>
              </a:spcBef>
              <a:spcAft>
                <a:spcPts val="0"/>
              </a:spcAft>
              <a:buClr>
                <a:schemeClr val="lt1"/>
              </a:buClr>
              <a:buSzPts val="4400"/>
              <a:buFont typeface="Calibri"/>
              <a:buNone/>
            </a:pPr>
            <a:endParaRPr sz="2000"/>
          </a:p>
        </p:txBody>
      </p:sp>
      <p:pic>
        <p:nvPicPr>
          <p:cNvPr id="449" name="Google Shape;449;p43"/>
          <p:cNvPicPr preferRelativeResize="0"/>
          <p:nvPr/>
        </p:nvPicPr>
        <p:blipFill rotWithShape="1">
          <a:blip r:embed="rId5">
            <a:alphaModFix/>
          </a:blip>
          <a:srcRect/>
          <a:stretch/>
        </p:blipFill>
        <p:spPr>
          <a:xfrm>
            <a:off x="234280" y="152400"/>
            <a:ext cx="6858000" cy="6553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0ECF3"/>
        </a:solidFill>
        <a:effectLst/>
      </p:bgPr>
    </p:bg>
    <p:spTree>
      <p:nvGrpSpPr>
        <p:cNvPr id="1" name="Shape 453"/>
        <p:cNvGrpSpPr/>
        <p:nvPr/>
      </p:nvGrpSpPr>
      <p:grpSpPr>
        <a:xfrm>
          <a:off x="0" y="0"/>
          <a:ext cx="0" cy="0"/>
          <a:chOff x="0" y="0"/>
          <a:chExt cx="0" cy="0"/>
        </a:xfrm>
      </p:grpSpPr>
      <p:sp>
        <p:nvSpPr>
          <p:cNvPr id="454" name="Google Shape;454;p31"/>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CA" sz="4400" b="0" dirty="0">
                <a:solidFill>
                  <a:schemeClr val="dk2"/>
                </a:solidFill>
                <a:latin typeface="Bierstadt" panose="020B0004020202020204" pitchFamily="34" charset="0"/>
                <a:ea typeface="Calibri"/>
                <a:cs typeface="Calibri"/>
                <a:sym typeface="Calibri"/>
              </a:rPr>
              <a:t>The Professional Answer (Code of Ethics)</a:t>
            </a:r>
            <a:endParaRPr sz="4400" b="0" dirty="0">
              <a:solidFill>
                <a:schemeClr val="dk2"/>
              </a:solidFill>
              <a:latin typeface="Bierstadt" panose="020B0004020202020204" pitchFamily="34" charset="0"/>
              <a:ea typeface="Calibri"/>
              <a:cs typeface="Calibri"/>
              <a:sym typeface="Calibri"/>
            </a:endParaRPr>
          </a:p>
        </p:txBody>
      </p:sp>
      <p:sp>
        <p:nvSpPr>
          <p:cNvPr id="455" name="Google Shape;455;p31"/>
          <p:cNvSpPr txBox="1">
            <a:spLocks noGrp="1"/>
          </p:cNvSpPr>
          <p:nvPr>
            <p:ph type="body" idx="1"/>
          </p:nvPr>
        </p:nvSpPr>
        <p:spPr>
          <a:xfrm>
            <a:off x="209550" y="1466850"/>
            <a:ext cx="11696700" cy="48728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75"/>
              <a:buNone/>
            </a:pPr>
            <a:r>
              <a:rPr lang="en-CA" sz="2400" dirty="0">
                <a:solidFill>
                  <a:schemeClr val="dk2"/>
                </a:solidFill>
                <a:latin typeface="Bierstadt" panose="020B0004020202020204" pitchFamily="34" charset="0"/>
                <a:ea typeface="Calibri"/>
                <a:cs typeface="Calibri"/>
                <a:sym typeface="Calibri"/>
              </a:rPr>
              <a:t>I. To uphold the highest standards of integrity, responsible behavior, and ethical conduct in professional activities.</a:t>
            </a:r>
            <a:endParaRPr dirty="0">
              <a:latin typeface="Bierstadt" panose="020B0004020202020204" pitchFamily="34" charset="0"/>
            </a:endParaRPr>
          </a:p>
          <a:p>
            <a:pPr lvl="1" indent="-457200">
              <a:lnSpc>
                <a:spcPct val="115000"/>
              </a:lnSpc>
              <a:spcBef>
                <a:spcPts val="0"/>
              </a:spcBef>
              <a:buClrTx/>
              <a:buSzPct val="100000"/>
              <a:buAutoNum type="arabicPeriod"/>
            </a:pPr>
            <a:r>
              <a:rPr lang="en-CA" sz="2200" dirty="0">
                <a:solidFill>
                  <a:schemeClr val="dk2"/>
                </a:solidFill>
                <a:latin typeface="Bierstadt" panose="020B0004020202020204" pitchFamily="34" charset="0"/>
                <a:ea typeface="Calibri"/>
                <a:cs typeface="Calibri"/>
                <a:sym typeface="Calibri"/>
              </a:rPr>
              <a:t>to hold paramount the safety, health, and welfare of the public, to strive to comply with ethical design and sustainable development practices, to protect the privacy of others, and to disclose promptly factors that might endanger the public or the environment;</a:t>
            </a:r>
            <a:endParaRPr sz="2400" dirty="0">
              <a:solidFill>
                <a:schemeClr val="dk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endParaRPr sz="2400" dirty="0">
              <a:solidFill>
                <a:schemeClr val="bg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r>
              <a:rPr lang="en-CA" sz="2400" dirty="0">
                <a:solidFill>
                  <a:schemeClr val="bg2"/>
                </a:solidFill>
                <a:latin typeface="Bierstadt" panose="020B0004020202020204" pitchFamily="34" charset="0"/>
                <a:ea typeface="Calibri"/>
                <a:cs typeface="Calibri"/>
                <a:sym typeface="Calibri"/>
              </a:rPr>
              <a:t>Institute of Electrical and Electronics Engineers</a:t>
            </a:r>
            <a:endParaRPr sz="2400" dirty="0">
              <a:solidFill>
                <a:schemeClr val="bg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r>
              <a:rPr lang="en-CA" sz="2400" u="sng" dirty="0">
                <a:solidFill>
                  <a:schemeClr val="bg2"/>
                </a:solidFill>
                <a:latin typeface="Bierstadt" panose="020B0004020202020204" pitchFamily="34" charset="0"/>
                <a:ea typeface="Calibri"/>
                <a:cs typeface="Calibri"/>
                <a:sym typeface="Calibri"/>
                <a:hlinkClick r:id="rId3">
                  <a:extLst>
                    <a:ext uri="{A12FA001-AC4F-418D-AE19-62706E023703}">
                      <ahyp:hlinkClr xmlns:ahyp="http://schemas.microsoft.com/office/drawing/2018/hyperlinkcolor" val="tx"/>
                    </a:ext>
                  </a:extLst>
                </a:hlinkClick>
              </a:rPr>
              <a:t>https://www.ieee.org/about/corporate/governance/p7-8.html</a:t>
            </a:r>
            <a:endParaRPr sz="2400" dirty="0">
              <a:solidFill>
                <a:schemeClr val="bg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endParaRPr sz="2400" dirty="0">
              <a:latin typeface="Calibri"/>
              <a:ea typeface="Calibri"/>
              <a:cs typeface="Calibri"/>
              <a:sym typeface="Calibri"/>
            </a:endParaRPr>
          </a:p>
        </p:txBody>
      </p:sp>
      <p:sp>
        <p:nvSpPr>
          <p:cNvPr id="456" name="Google Shape;456;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3"/>
        <p:cNvGrpSpPr/>
        <p:nvPr/>
      </p:nvGrpSpPr>
      <p:grpSpPr>
        <a:xfrm>
          <a:off x="0" y="0"/>
          <a:ext cx="0" cy="0"/>
          <a:chOff x="0" y="0"/>
          <a:chExt cx="0" cy="0"/>
        </a:xfrm>
      </p:grpSpPr>
      <p:sp>
        <p:nvSpPr>
          <p:cNvPr id="244" name="Google Shape;244;p9"/>
          <p:cNvSpPr txBox="1">
            <a:spLocks noGrp="1"/>
          </p:cNvSpPr>
          <p:nvPr>
            <p:ph type="body" idx="1"/>
          </p:nvPr>
        </p:nvSpPr>
        <p:spPr>
          <a:xfrm>
            <a:off x="6572865" y="1377404"/>
            <a:ext cx="5153843" cy="4792800"/>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rgbClr val="FFFFFF"/>
              </a:buClr>
              <a:buSzPts val="2800"/>
              <a:buNone/>
            </a:pPr>
            <a:r>
              <a:rPr lang="en-CA" sz="2800" b="0" i="0" u="none" strike="noStrike" cap="none" dirty="0">
                <a:solidFill>
                  <a:schemeClr val="bg2"/>
                </a:solidFill>
                <a:latin typeface="Calibri"/>
                <a:ea typeface="Calibri"/>
                <a:cs typeface="Calibri"/>
                <a:sym typeface="Calibri"/>
              </a:rPr>
              <a:t>Most people would say that there is an obligation to offer </a:t>
            </a:r>
            <a:r>
              <a:rPr lang="en-CA" sz="2800" b="1" i="0" u="none" strike="noStrike" cap="none" dirty="0">
                <a:solidFill>
                  <a:schemeClr val="bg2"/>
                </a:solidFill>
                <a:latin typeface="Calibri"/>
                <a:ea typeface="Calibri"/>
                <a:cs typeface="Calibri"/>
                <a:sym typeface="Calibri"/>
              </a:rPr>
              <a:t>reasonable accommodation </a:t>
            </a:r>
            <a:r>
              <a:rPr lang="en-CA" sz="2800" b="0" i="0" u="none" strike="noStrike" cap="none" dirty="0">
                <a:solidFill>
                  <a:schemeClr val="bg2"/>
                </a:solidFill>
                <a:latin typeface="Calibri"/>
                <a:ea typeface="Calibri"/>
                <a:cs typeface="Calibri"/>
                <a:sym typeface="Calibri"/>
              </a:rPr>
              <a:t>to people with disabilities.</a:t>
            </a:r>
            <a:endParaRPr dirty="0">
              <a:solidFill>
                <a:schemeClr val="bg2"/>
              </a:solidFill>
            </a:endParaRPr>
          </a:p>
          <a:p>
            <a:pPr marL="457200" lvl="0" indent="-228600" algn="l" rtl="0">
              <a:lnSpc>
                <a:spcPct val="100000"/>
              </a:lnSpc>
              <a:spcBef>
                <a:spcPts val="0"/>
              </a:spcBef>
              <a:spcAft>
                <a:spcPts val="0"/>
              </a:spcAft>
              <a:buClr>
                <a:srgbClr val="FFFFFF"/>
              </a:buClr>
              <a:buSzPts val="2800"/>
              <a:buNone/>
            </a:pPr>
            <a:endParaRPr sz="2800" dirty="0">
              <a:solidFill>
                <a:schemeClr val="dk2"/>
              </a:solidFill>
              <a:latin typeface="Calibri"/>
              <a:ea typeface="Calibri"/>
              <a:cs typeface="Calibri"/>
              <a:sym typeface="Calibri"/>
            </a:endParaRPr>
          </a:p>
          <a:p>
            <a:pPr marL="685800" marR="0" lvl="1" indent="-50800" algn="l" rtl="0">
              <a:lnSpc>
                <a:spcPct val="100000"/>
              </a:lnSpc>
              <a:spcBef>
                <a:spcPts val="1000"/>
              </a:spcBef>
              <a:spcAft>
                <a:spcPts val="0"/>
              </a:spcAft>
              <a:buClr>
                <a:srgbClr val="FFFFFF"/>
              </a:buClr>
              <a:buSzPts val="2800"/>
              <a:buFont typeface="Lato"/>
              <a:buNone/>
            </a:pPr>
            <a:endParaRPr sz="15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2800"/>
              <a:buFont typeface="Lato"/>
              <a:buNone/>
            </a:pPr>
            <a:endParaRPr sz="1700" b="0" i="0" u="none" strike="noStrike" cap="none" dirty="0">
              <a:solidFill>
                <a:srgbClr val="FFFFFF"/>
              </a:solidFill>
              <a:latin typeface="Lato"/>
              <a:ea typeface="Lato"/>
              <a:cs typeface="Lato"/>
              <a:sym typeface="Lato"/>
            </a:endParaRPr>
          </a:p>
          <a:p>
            <a:pPr marL="228600" lvl="0" indent="-50800" algn="l" rtl="0">
              <a:lnSpc>
                <a:spcPct val="10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10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10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10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245" name="Google Shape;245;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246" name="Google Shape;246;p9" descr="A couple of people climbing a mountain&#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5987845" cy="68052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0ECF3"/>
        </a:solidFill>
        <a:effectLst/>
      </p:bgPr>
    </p:bg>
    <p:spTree>
      <p:nvGrpSpPr>
        <p:cNvPr id="1" name="Shape 460"/>
        <p:cNvGrpSpPr/>
        <p:nvPr/>
      </p:nvGrpSpPr>
      <p:grpSpPr>
        <a:xfrm>
          <a:off x="0" y="0"/>
          <a:ext cx="0" cy="0"/>
          <a:chOff x="0" y="0"/>
          <a:chExt cx="0" cy="0"/>
        </a:xfrm>
      </p:grpSpPr>
      <p:sp>
        <p:nvSpPr>
          <p:cNvPr id="461" name="Google Shape;461;p32"/>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CA" sz="4400" b="0" dirty="0">
                <a:solidFill>
                  <a:schemeClr val="dk2"/>
                </a:solidFill>
                <a:latin typeface="Bierstadt" panose="020B0004020202020204" pitchFamily="34" charset="0"/>
                <a:ea typeface="Calibri"/>
                <a:cs typeface="Calibri"/>
                <a:sym typeface="Calibri"/>
              </a:rPr>
              <a:t>The Professional Answer (Code of Ethics)</a:t>
            </a:r>
            <a:endParaRPr sz="4400" b="0" dirty="0">
              <a:solidFill>
                <a:schemeClr val="dk2"/>
              </a:solidFill>
              <a:latin typeface="Bierstadt" panose="020B0004020202020204" pitchFamily="34" charset="0"/>
              <a:ea typeface="Calibri"/>
              <a:cs typeface="Calibri"/>
              <a:sym typeface="Calibri"/>
            </a:endParaRPr>
          </a:p>
        </p:txBody>
      </p:sp>
      <p:sp>
        <p:nvSpPr>
          <p:cNvPr id="462" name="Google Shape;462;p32"/>
          <p:cNvSpPr txBox="1">
            <a:spLocks noGrp="1"/>
          </p:cNvSpPr>
          <p:nvPr>
            <p:ph type="body" idx="1"/>
          </p:nvPr>
        </p:nvSpPr>
        <p:spPr>
          <a:xfrm>
            <a:off x="209550" y="1466850"/>
            <a:ext cx="11696700" cy="48728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75"/>
              <a:buNone/>
            </a:pPr>
            <a:r>
              <a:rPr lang="en-CA" sz="2400" dirty="0">
                <a:solidFill>
                  <a:schemeClr val="dk2"/>
                </a:solidFill>
                <a:latin typeface="Bierstadt" panose="020B0004020202020204" pitchFamily="34" charset="0"/>
                <a:ea typeface="Calibri"/>
                <a:cs typeface="Calibri"/>
                <a:sym typeface="Calibri"/>
              </a:rPr>
              <a:t>II. To treat all persons fairly and with respect, to not engage in harassment or discrimination, and to avoid injuring others.</a:t>
            </a:r>
            <a:br>
              <a:rPr lang="en-CA" sz="2400" dirty="0">
                <a:solidFill>
                  <a:schemeClr val="dk2"/>
                </a:solidFill>
                <a:latin typeface="Bierstadt" panose="020B0004020202020204" pitchFamily="34" charset="0"/>
                <a:ea typeface="Calibri"/>
                <a:cs typeface="Calibri"/>
                <a:sym typeface="Calibri"/>
              </a:rPr>
            </a:br>
            <a:r>
              <a:rPr lang="en-CA" sz="2400" dirty="0">
                <a:solidFill>
                  <a:schemeClr val="dk2"/>
                </a:solidFill>
                <a:latin typeface="Bierstadt" panose="020B0004020202020204" pitchFamily="34" charset="0"/>
                <a:ea typeface="Calibri"/>
                <a:cs typeface="Calibri"/>
                <a:sym typeface="Calibri"/>
              </a:rPr>
              <a:t>	7. to treat all persons fairly and with respect, and to not engage in discrimination 	    based on characteristics such as race, religion, gender, disability, age, 	  	national origin, sexual orientation, gender identity, or gender expression;</a:t>
            </a:r>
            <a:endParaRPr dirty="0">
              <a:latin typeface="Bierstadt" panose="020B0004020202020204" pitchFamily="34" charset="0"/>
            </a:endParaRPr>
          </a:p>
          <a:p>
            <a:pPr marL="0" lvl="0" indent="0" algn="l" rtl="0">
              <a:lnSpc>
                <a:spcPct val="115000"/>
              </a:lnSpc>
              <a:spcBef>
                <a:spcPts val="0"/>
              </a:spcBef>
              <a:spcAft>
                <a:spcPts val="0"/>
              </a:spcAft>
              <a:buClr>
                <a:schemeClr val="dk1"/>
              </a:buClr>
              <a:buSzPts val="275"/>
              <a:buNone/>
            </a:pPr>
            <a:endParaRPr sz="2400" dirty="0">
              <a:solidFill>
                <a:schemeClr val="dk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r>
              <a:rPr lang="en-CA" sz="2400" dirty="0">
                <a:solidFill>
                  <a:schemeClr val="dk2"/>
                </a:solidFill>
                <a:latin typeface="Bierstadt" panose="020B0004020202020204" pitchFamily="34" charset="0"/>
                <a:ea typeface="Calibri"/>
                <a:cs typeface="Calibri"/>
                <a:sym typeface="Calibri"/>
              </a:rPr>
              <a:t>Institute of Electrical and Electronics Engineers</a:t>
            </a:r>
            <a:endParaRPr sz="2400" dirty="0">
              <a:solidFill>
                <a:schemeClr val="dk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r>
              <a:rPr lang="en-CA" sz="2400" u="sng" dirty="0">
                <a:solidFill>
                  <a:schemeClr val="dk2"/>
                </a:solidFill>
                <a:latin typeface="Bierstadt" panose="020B0004020202020204" pitchFamily="34" charset="0"/>
                <a:ea typeface="Calibri"/>
                <a:cs typeface="Calibri"/>
                <a:sym typeface="Calibri"/>
                <a:hlinkClick r:id="rId3">
                  <a:extLst>
                    <a:ext uri="{A12FA001-AC4F-418D-AE19-62706E023703}">
                      <ahyp:hlinkClr xmlns:ahyp="http://schemas.microsoft.com/office/drawing/2018/hyperlinkcolor" val="tx"/>
                    </a:ext>
                  </a:extLst>
                </a:hlinkClick>
              </a:rPr>
              <a:t>https://www.ieee.org/about/corporate/governance/p7-8.html</a:t>
            </a:r>
            <a:endParaRPr sz="2400" dirty="0">
              <a:solidFill>
                <a:schemeClr val="dk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endParaRPr sz="2400" dirty="0">
              <a:solidFill>
                <a:schemeClr val="dk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None/>
            </a:pPr>
            <a:r>
              <a:rPr lang="en-CA" sz="2400" dirty="0">
                <a:solidFill>
                  <a:schemeClr val="dk2"/>
                </a:solidFill>
                <a:latin typeface="Bierstadt" panose="020B0004020202020204" pitchFamily="34" charset="0"/>
                <a:ea typeface="Calibri"/>
                <a:cs typeface="Calibri"/>
                <a:sym typeface="Calibri"/>
              </a:rPr>
              <a:t>The University and other organizations also have similar policies (codes of conduct):</a:t>
            </a:r>
            <a:endParaRPr dirty="0">
              <a:latin typeface="Bierstadt" panose="020B0004020202020204" pitchFamily="34" charset="0"/>
            </a:endParaRPr>
          </a:p>
          <a:p>
            <a:pPr marL="0" lvl="0" indent="0" algn="l" rtl="0">
              <a:lnSpc>
                <a:spcPct val="115000"/>
              </a:lnSpc>
              <a:spcBef>
                <a:spcPts val="0"/>
              </a:spcBef>
              <a:spcAft>
                <a:spcPts val="0"/>
              </a:spcAft>
              <a:buClr>
                <a:schemeClr val="dk1"/>
              </a:buClr>
              <a:buSzPts val="275"/>
              <a:buNone/>
            </a:pPr>
            <a:r>
              <a:rPr lang="en-CA" sz="2400" u="sng" dirty="0">
                <a:solidFill>
                  <a:schemeClr val="dk2"/>
                </a:solidFill>
                <a:latin typeface="Bierstadt" panose="020B0004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https://governingcouncil.utoronto.ca/secretariat/policies/code-student-conduct-december-13-2019</a:t>
            </a:r>
            <a:endParaRPr sz="2400" dirty="0">
              <a:solidFill>
                <a:schemeClr val="dk2"/>
              </a:solidFill>
              <a:latin typeface="Bierstadt" panose="020B0004020202020204" pitchFamily="34" charset="0"/>
              <a:ea typeface="Calibri"/>
              <a:cs typeface="Calibri"/>
              <a:sym typeface="Calibri"/>
            </a:endParaRPr>
          </a:p>
          <a:p>
            <a:pPr marL="0" lvl="0" indent="0" algn="l" rtl="0">
              <a:lnSpc>
                <a:spcPct val="115000"/>
              </a:lnSpc>
              <a:spcBef>
                <a:spcPts val="0"/>
              </a:spcBef>
              <a:spcAft>
                <a:spcPts val="0"/>
              </a:spcAft>
              <a:buClr>
                <a:schemeClr val="dk1"/>
              </a:buClr>
              <a:buSzPts val="275"/>
              <a:buFont typeface="Arial"/>
              <a:buNone/>
            </a:pPr>
            <a:endParaRPr sz="2400" dirty="0">
              <a:solidFill>
                <a:schemeClr val="dk2"/>
              </a:solidFill>
              <a:latin typeface="Calibri"/>
              <a:ea typeface="Calibri"/>
              <a:cs typeface="Calibri"/>
              <a:sym typeface="Calibri"/>
            </a:endParaRPr>
          </a:p>
        </p:txBody>
      </p:sp>
      <p:sp>
        <p:nvSpPr>
          <p:cNvPr id="463" name="Google Shape;463;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latin typeface="Calibri"/>
                <a:ea typeface="Calibri"/>
                <a:cs typeface="Calibri"/>
                <a:sym typeface="Calibri"/>
              </a:rPr>
              <a:t>30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0ECF3"/>
        </a:solidFill>
        <a:effectLst/>
      </p:bgPr>
    </p:bg>
    <p:spTree>
      <p:nvGrpSpPr>
        <p:cNvPr id="1" name="Shape 467"/>
        <p:cNvGrpSpPr/>
        <p:nvPr/>
      </p:nvGrpSpPr>
      <p:grpSpPr>
        <a:xfrm>
          <a:off x="0" y="0"/>
          <a:ext cx="0" cy="0"/>
          <a:chOff x="0" y="0"/>
          <a:chExt cx="0" cy="0"/>
        </a:xfrm>
      </p:grpSpPr>
      <p:sp>
        <p:nvSpPr>
          <p:cNvPr id="468" name="Google Shape;468;g101e2a3e988_4_0"/>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CA" sz="4400" b="0" dirty="0">
                <a:solidFill>
                  <a:schemeClr val="dk2"/>
                </a:solidFill>
                <a:latin typeface="Bierstadt" panose="020B0004020202020204" pitchFamily="34" charset="0"/>
                <a:ea typeface="Calibri"/>
                <a:cs typeface="Calibri"/>
                <a:sym typeface="Calibri"/>
              </a:rPr>
              <a:t>Clean Architecture and Accessibility</a:t>
            </a:r>
            <a:endParaRPr sz="4400" b="0" dirty="0">
              <a:solidFill>
                <a:schemeClr val="dk2"/>
              </a:solidFill>
              <a:latin typeface="Bierstadt" panose="020B0004020202020204" pitchFamily="34" charset="0"/>
              <a:ea typeface="Calibri"/>
              <a:cs typeface="Calibri"/>
              <a:sym typeface="Calibri"/>
            </a:endParaRPr>
          </a:p>
        </p:txBody>
      </p:sp>
      <p:sp>
        <p:nvSpPr>
          <p:cNvPr id="469" name="Google Shape;469;g101e2a3e988_4_0"/>
          <p:cNvSpPr txBox="1">
            <a:spLocks noGrp="1"/>
          </p:cNvSpPr>
          <p:nvPr>
            <p:ph type="body" idx="1"/>
          </p:nvPr>
        </p:nvSpPr>
        <p:spPr>
          <a:xfrm>
            <a:off x="838200" y="1485900"/>
            <a:ext cx="10515600" cy="500697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ct val="134534"/>
              <a:buNone/>
            </a:pPr>
            <a:r>
              <a:rPr lang="en-CA" sz="2250" dirty="0">
                <a:solidFill>
                  <a:schemeClr val="dk2"/>
                </a:solidFill>
                <a:latin typeface="Bierstadt" panose="020B0004020202020204" pitchFamily="34" charset="0"/>
                <a:ea typeface="Calibri"/>
                <a:cs typeface="Calibri"/>
                <a:sym typeface="Calibri"/>
              </a:rPr>
              <a:t>Clean Architecture (or other layered architectures) makes it easier to update the accessibility features of your program.</a:t>
            </a:r>
            <a:endParaRPr sz="2250" dirty="0">
              <a:solidFill>
                <a:schemeClr val="dk2"/>
              </a:solidFill>
              <a:latin typeface="Bierstadt" panose="020B0004020202020204" pitchFamily="34" charset="0"/>
              <a:ea typeface="Calibri"/>
              <a:cs typeface="Calibri"/>
              <a:sym typeface="Calibri"/>
            </a:endParaRPr>
          </a:p>
          <a:p>
            <a:pPr marL="228600" lvl="0" indent="-50800" algn="l" rtl="0">
              <a:lnSpc>
                <a:spcPct val="90000"/>
              </a:lnSpc>
              <a:spcBef>
                <a:spcPts val="1000"/>
              </a:spcBef>
              <a:spcAft>
                <a:spcPts val="0"/>
              </a:spcAft>
              <a:buClr>
                <a:schemeClr val="lt1"/>
              </a:buClr>
              <a:buSzPct val="134534"/>
              <a:buNone/>
            </a:pPr>
            <a:endParaRPr sz="2250" dirty="0">
              <a:solidFill>
                <a:schemeClr val="dk2"/>
              </a:solidFill>
              <a:latin typeface="Bierstadt" panose="020B0004020202020204" pitchFamily="34" charset="0"/>
              <a:ea typeface="Calibri"/>
              <a:cs typeface="Calibri"/>
              <a:sym typeface="Calibri"/>
            </a:endParaRPr>
          </a:p>
          <a:p>
            <a:pPr marL="228600" lvl="0" indent="-50800" algn="l" rtl="0">
              <a:lnSpc>
                <a:spcPct val="90000"/>
              </a:lnSpc>
              <a:spcBef>
                <a:spcPts val="1000"/>
              </a:spcBef>
              <a:spcAft>
                <a:spcPts val="0"/>
              </a:spcAft>
              <a:buClr>
                <a:schemeClr val="lt1"/>
              </a:buClr>
              <a:buSzPct val="134534"/>
              <a:buNone/>
            </a:pPr>
            <a:r>
              <a:rPr lang="en-CA" sz="2250" dirty="0">
                <a:solidFill>
                  <a:schemeClr val="dk2"/>
                </a:solidFill>
                <a:latin typeface="Bierstadt" panose="020B0004020202020204" pitchFamily="34" charset="0"/>
                <a:ea typeface="Calibri"/>
                <a:cs typeface="Calibri"/>
                <a:sym typeface="Calibri"/>
              </a:rPr>
              <a:t>Why? Because they should mostly be located in the outer layer.</a:t>
            </a:r>
            <a:endParaRPr sz="2250" dirty="0">
              <a:solidFill>
                <a:schemeClr val="dk2"/>
              </a:solidFill>
              <a:latin typeface="Bierstadt" panose="020B0004020202020204" pitchFamily="34" charset="0"/>
              <a:ea typeface="Calibri"/>
              <a:cs typeface="Calibri"/>
              <a:sym typeface="Calibri"/>
            </a:endParaRPr>
          </a:p>
          <a:p>
            <a:pPr marL="228600" lvl="0" indent="-50800" algn="l" rtl="0">
              <a:lnSpc>
                <a:spcPct val="90000"/>
              </a:lnSpc>
              <a:spcBef>
                <a:spcPts val="1000"/>
              </a:spcBef>
              <a:spcAft>
                <a:spcPts val="0"/>
              </a:spcAft>
              <a:buClr>
                <a:schemeClr val="lt1"/>
              </a:buClr>
              <a:buSzPct val="134534"/>
              <a:buNone/>
            </a:pPr>
            <a:endParaRPr sz="2250" dirty="0">
              <a:solidFill>
                <a:schemeClr val="dk2"/>
              </a:solidFill>
              <a:latin typeface="Bierstadt" panose="020B0004020202020204" pitchFamily="34" charset="0"/>
              <a:ea typeface="Calibri"/>
              <a:cs typeface="Calibri"/>
              <a:sym typeface="Calibri"/>
            </a:endParaRPr>
          </a:p>
        </p:txBody>
      </p:sp>
      <p:sp>
        <p:nvSpPr>
          <p:cNvPr id="470" name="Google Shape;470;g101e2a3e988_4_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solidFill>
                  <a:schemeClr val="dk2"/>
                </a:solidFill>
              </a:rPr>
              <a:t>31</a:t>
            </a:fld>
            <a:endParaRPr>
              <a:solidFill>
                <a:schemeClr val="dk2"/>
              </a:solidFill>
            </a:endParaRPr>
          </a:p>
        </p:txBody>
      </p:sp>
      <p:sp>
        <p:nvSpPr>
          <p:cNvPr id="471" name="Google Shape;471;g101e2a3e988_4_0"/>
          <p:cNvSpPr txBox="1"/>
          <p:nvPr/>
        </p:nvSpPr>
        <p:spPr>
          <a:xfrm>
            <a:off x="2028550" y="5939500"/>
            <a:ext cx="978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0ECF3"/>
        </a:solidFill>
        <a:effectLst/>
      </p:bgPr>
    </p:bg>
    <p:spTree>
      <p:nvGrpSpPr>
        <p:cNvPr id="1" name="Shape 475"/>
        <p:cNvGrpSpPr/>
        <p:nvPr/>
      </p:nvGrpSpPr>
      <p:grpSpPr>
        <a:xfrm>
          <a:off x="0" y="0"/>
          <a:ext cx="0" cy="0"/>
          <a:chOff x="0" y="0"/>
          <a:chExt cx="0" cy="0"/>
        </a:xfrm>
      </p:grpSpPr>
      <p:sp>
        <p:nvSpPr>
          <p:cNvPr id="476" name="Google Shape;476;p3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CA" sz="4400" b="0" dirty="0">
                <a:solidFill>
                  <a:schemeClr val="dk2"/>
                </a:solidFill>
                <a:latin typeface="Bierstadt" panose="020B0004020202020204" pitchFamily="34" charset="0"/>
                <a:ea typeface="Calibri"/>
                <a:cs typeface="Calibri"/>
                <a:sym typeface="Calibri"/>
              </a:rPr>
              <a:t>Designing Accessible Software</a:t>
            </a:r>
            <a:endParaRPr sz="4400" b="0" dirty="0">
              <a:solidFill>
                <a:schemeClr val="dk2"/>
              </a:solidFill>
              <a:latin typeface="Bierstadt" panose="020B0004020202020204" pitchFamily="34" charset="0"/>
              <a:ea typeface="Calibri"/>
              <a:cs typeface="Calibri"/>
              <a:sym typeface="Calibri"/>
            </a:endParaRPr>
          </a:p>
        </p:txBody>
      </p:sp>
      <p:sp>
        <p:nvSpPr>
          <p:cNvPr id="477" name="Google Shape;477;p33"/>
          <p:cNvSpPr txBox="1">
            <a:spLocks noGrp="1"/>
          </p:cNvSpPr>
          <p:nvPr>
            <p:ph type="body" idx="1"/>
          </p:nvPr>
        </p:nvSpPr>
        <p:spPr>
          <a:xfrm>
            <a:off x="838200" y="1485900"/>
            <a:ext cx="10515600" cy="500697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r>
              <a:rPr lang="en-CA" sz="2800" b="0" i="0" dirty="0">
                <a:solidFill>
                  <a:schemeClr val="dk2"/>
                </a:solidFill>
                <a:latin typeface="Bierstadt" panose="020B0004020202020204" pitchFamily="34" charset="0"/>
                <a:ea typeface="Arial"/>
                <a:cs typeface="Arial"/>
                <a:sym typeface="Arial"/>
              </a:rPr>
              <a:t>You are not expected to figure this out on your own. </a:t>
            </a:r>
            <a:endParaRPr sz="2800" dirty="0">
              <a:solidFill>
                <a:schemeClr val="dk2"/>
              </a:solidFill>
              <a:latin typeface="Bierstadt" panose="020B0004020202020204" pitchFamily="34" charset="0"/>
              <a:ea typeface="Arial"/>
              <a:cs typeface="Arial"/>
              <a:sym typeface="Arial"/>
            </a:endParaRPr>
          </a:p>
          <a:p>
            <a:pPr marL="228600" lvl="0" indent="-50800" algn="l" rtl="0">
              <a:lnSpc>
                <a:spcPct val="90000"/>
              </a:lnSpc>
              <a:spcBef>
                <a:spcPts val="1000"/>
              </a:spcBef>
              <a:spcAft>
                <a:spcPts val="0"/>
              </a:spcAft>
              <a:buClr>
                <a:schemeClr val="lt1"/>
              </a:buClr>
              <a:buSzPts val="2800"/>
              <a:buNone/>
            </a:pPr>
            <a:r>
              <a:rPr lang="en-CA" sz="2800" dirty="0">
                <a:solidFill>
                  <a:schemeClr val="dk2"/>
                </a:solidFill>
                <a:latin typeface="Bierstadt" panose="020B0004020202020204" pitchFamily="34" charset="0"/>
                <a:ea typeface="Arial"/>
                <a:cs typeface="Arial"/>
                <a:sym typeface="Arial"/>
              </a:rPr>
              <a:t>1. Accessibility checkers</a:t>
            </a:r>
            <a:endParaRPr dirty="0">
              <a:latin typeface="Bierstadt" panose="020B0004020202020204" pitchFamily="34" charset="0"/>
            </a:endParaRPr>
          </a:p>
          <a:p>
            <a:pPr marL="228600" lvl="0" indent="-50800" algn="l" rtl="0">
              <a:lnSpc>
                <a:spcPct val="90000"/>
              </a:lnSpc>
              <a:spcBef>
                <a:spcPts val="1000"/>
              </a:spcBef>
              <a:spcAft>
                <a:spcPts val="0"/>
              </a:spcAft>
              <a:buClr>
                <a:schemeClr val="lt1"/>
              </a:buClr>
              <a:buSzPts val="2800"/>
              <a:buNone/>
            </a:pPr>
            <a:r>
              <a:rPr lang="en-CA" sz="2800" b="0" i="0" dirty="0">
                <a:solidFill>
                  <a:schemeClr val="dk2"/>
                </a:solidFill>
                <a:latin typeface="Bierstadt" panose="020B0004020202020204" pitchFamily="34" charset="0"/>
                <a:ea typeface="Arial"/>
                <a:cs typeface="Arial"/>
                <a:sym typeface="Arial"/>
              </a:rPr>
              <a:t>2. Companies often hire consultants and/or beta testers. An excellent way to learn about someone's experience of using your software is to ask them. This is especially true if they have a disability that you have not experienced. </a:t>
            </a:r>
            <a:endParaRPr dirty="0">
              <a:latin typeface="Bierstadt" panose="020B0004020202020204" pitchFamily="34" charset="0"/>
            </a:endParaRPr>
          </a:p>
          <a:p>
            <a:pPr marL="977900" lvl="1" indent="-342900" algn="l" rtl="0">
              <a:lnSpc>
                <a:spcPct val="90000"/>
              </a:lnSpc>
              <a:spcBef>
                <a:spcPts val="1000"/>
              </a:spcBef>
              <a:spcAft>
                <a:spcPts val="0"/>
              </a:spcAft>
              <a:buSzPts val="2800"/>
              <a:buChar char="•"/>
            </a:pPr>
            <a:r>
              <a:rPr lang="en-CA" sz="2400" b="0" i="0" dirty="0">
                <a:solidFill>
                  <a:schemeClr val="dk2"/>
                </a:solidFill>
                <a:latin typeface="Bierstadt" panose="020B0004020202020204" pitchFamily="34" charset="0"/>
                <a:ea typeface="Arial"/>
                <a:cs typeface="Arial"/>
                <a:sym typeface="Arial"/>
              </a:rPr>
              <a:t>Example of a consulting company that specializes in testing, including for accessibility purposes: </a:t>
            </a:r>
            <a:r>
              <a:rPr lang="en-CA" sz="2400" b="0" i="0" u="sng" strike="noStrike" dirty="0">
                <a:solidFill>
                  <a:schemeClr val="dk2"/>
                </a:solidFill>
                <a:latin typeface="Bierstadt"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https://www.ibeta.com/accessibility-testing/</a:t>
            </a:r>
            <a:r>
              <a:rPr lang="en-CA" sz="2400" b="0" i="0" dirty="0">
                <a:solidFill>
                  <a:schemeClr val="dk2"/>
                </a:solidFill>
                <a:latin typeface="Bierstadt" panose="020B0004020202020204" pitchFamily="34" charset="0"/>
                <a:ea typeface="Arial"/>
                <a:cs typeface="Arial"/>
                <a:sym typeface="Arial"/>
              </a:rPr>
              <a:t>"</a:t>
            </a:r>
            <a:endParaRPr sz="2400" dirty="0">
              <a:solidFill>
                <a:schemeClr val="dk2"/>
              </a:solidFill>
              <a:latin typeface="Bierstadt" panose="020B0004020202020204" pitchFamily="34" charset="0"/>
              <a:ea typeface="Calibri"/>
              <a:cs typeface="Calibri"/>
              <a:sym typeface="Calibri"/>
            </a:endParaRPr>
          </a:p>
        </p:txBody>
      </p:sp>
      <p:sp>
        <p:nvSpPr>
          <p:cNvPr id="478" name="Google Shape;478;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solidFill>
                  <a:schemeClr val="dk2"/>
                </a:solidFill>
              </a:rPr>
              <a:t>32</a:t>
            </a:fld>
            <a:endParaRPr>
              <a:solidFill>
                <a:schemeClr val="dk2"/>
              </a:solidFill>
            </a:endParaRPr>
          </a:p>
        </p:txBody>
      </p:sp>
      <p:sp>
        <p:nvSpPr>
          <p:cNvPr id="479" name="Google Shape;479;p33"/>
          <p:cNvSpPr txBox="1"/>
          <p:nvPr/>
        </p:nvSpPr>
        <p:spPr>
          <a:xfrm>
            <a:off x="2028550" y="5939500"/>
            <a:ext cx="978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8"/>
        <p:cNvGrpSpPr/>
        <p:nvPr/>
      </p:nvGrpSpPr>
      <p:grpSpPr>
        <a:xfrm>
          <a:off x="0" y="0"/>
          <a:ext cx="0" cy="0"/>
          <a:chOff x="0" y="0"/>
          <a:chExt cx="0" cy="0"/>
        </a:xfrm>
      </p:grpSpPr>
      <p:sp>
        <p:nvSpPr>
          <p:cNvPr id="439" name="Google Shape;439;p28"/>
          <p:cNvSpPr txBox="1">
            <a:spLocks noGrp="1"/>
          </p:cNvSpPr>
          <p:nvPr>
            <p:ph type="body" idx="1"/>
          </p:nvPr>
        </p:nvSpPr>
        <p:spPr>
          <a:xfrm>
            <a:off x="1654629" y="1699984"/>
            <a:ext cx="9173100" cy="47928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440" name="Google Shape;440;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33</a:t>
            </a:fld>
            <a:endParaRPr sz="1200" b="0" i="0" u="none" strike="noStrike" cap="none">
              <a:solidFill>
                <a:srgbClr val="888888"/>
              </a:solidFill>
              <a:latin typeface="Calibri"/>
              <a:ea typeface="Calibri"/>
              <a:cs typeface="Calibri"/>
              <a:sym typeface="Calibri"/>
            </a:endParaRPr>
          </a:p>
        </p:txBody>
      </p:sp>
      <p:sp>
        <p:nvSpPr>
          <p:cNvPr id="441" name="Google Shape;441;p28"/>
          <p:cNvSpPr txBox="1">
            <a:spLocks noGrp="1"/>
          </p:cNvSpPr>
          <p:nvPr>
            <p:ph type="title"/>
          </p:nvPr>
        </p:nvSpPr>
        <p:spPr>
          <a:xfrm>
            <a:off x="-851893" y="141546"/>
            <a:ext cx="11227982"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dirty="0">
                <a:solidFill>
                  <a:schemeClr val="tx1"/>
                </a:solidFill>
                <a:latin typeface="Calibri"/>
                <a:ea typeface="Calibri"/>
                <a:cs typeface="Calibri"/>
                <a:sym typeface="Calibri"/>
              </a:rPr>
              <a:t>Summary</a:t>
            </a:r>
            <a:endParaRPr dirty="0">
              <a:solidFill>
                <a:schemeClr val="tx1"/>
              </a:solidFill>
              <a:latin typeface="Calibri"/>
              <a:ea typeface="Calibri"/>
              <a:cs typeface="Calibri"/>
              <a:sym typeface="Calibri"/>
            </a:endParaRPr>
          </a:p>
        </p:txBody>
      </p:sp>
      <p:pic>
        <p:nvPicPr>
          <p:cNvPr id="2" name="Google Shape;497;g101e2a3e988_0_189" descr="A body of water surrounded by hills&#10;&#10;Description automatically generated with low confidence">
            <a:extLst>
              <a:ext uri="{FF2B5EF4-FFF2-40B4-BE49-F238E27FC236}">
                <a16:creationId xmlns:a16="http://schemas.microsoft.com/office/drawing/2014/main" id="{C9B2BF54-EE0B-D354-4550-498063CD3D57}"/>
              </a:ext>
            </a:extLst>
          </p:cNvPr>
          <p:cNvPicPr preferRelativeResize="0"/>
          <p:nvPr/>
        </p:nvPicPr>
        <p:blipFill rotWithShape="1">
          <a:blip r:embed="rId3">
            <a:alphaModFix/>
          </a:blip>
          <a:srcRect/>
          <a:stretch/>
        </p:blipFill>
        <p:spPr>
          <a:xfrm>
            <a:off x="8439667" y="0"/>
            <a:ext cx="3752333" cy="6858000"/>
          </a:xfrm>
          <a:prstGeom prst="rect">
            <a:avLst/>
          </a:prstGeom>
          <a:noFill/>
          <a:ln>
            <a:noFill/>
          </a:ln>
        </p:spPr>
      </p:pic>
      <p:sp>
        <p:nvSpPr>
          <p:cNvPr id="4" name="TextBox 3">
            <a:extLst>
              <a:ext uri="{FF2B5EF4-FFF2-40B4-BE49-F238E27FC236}">
                <a16:creationId xmlns:a16="http://schemas.microsoft.com/office/drawing/2014/main" id="{E5C7012D-8742-C0CB-53AC-31BA965A358E}"/>
              </a:ext>
            </a:extLst>
          </p:cNvPr>
          <p:cNvSpPr txBox="1"/>
          <p:nvPr/>
        </p:nvSpPr>
        <p:spPr>
          <a:xfrm>
            <a:off x="861174" y="1699984"/>
            <a:ext cx="6518634" cy="341632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Bierstadt" panose="020B0004020202020204" pitchFamily="34" charset="0"/>
              </a:rPr>
              <a:t>Your products distribute things, and so it is important to think about distributive justice.</a:t>
            </a:r>
          </a:p>
          <a:p>
            <a:pPr marL="285750" indent="-285750">
              <a:buFont typeface="Arial" panose="020B0604020202020204" pitchFamily="34" charset="0"/>
              <a:buChar char="•"/>
            </a:pPr>
            <a:r>
              <a:rPr lang="en-US" sz="2400" dirty="0">
                <a:latin typeface="Bierstadt" panose="020B0004020202020204" pitchFamily="34" charset="0"/>
              </a:rPr>
              <a:t>There are many reasons to make products accessible:</a:t>
            </a:r>
          </a:p>
          <a:p>
            <a:pPr marL="285750" indent="-285750">
              <a:buFont typeface="Arial" panose="020B0604020202020204" pitchFamily="34" charset="0"/>
              <a:buChar char="•"/>
            </a:pPr>
            <a:endParaRPr lang="en-US" sz="2400" dirty="0">
              <a:latin typeface="Bierstadt" panose="020B0004020202020204" pitchFamily="34" charset="0"/>
            </a:endParaRPr>
          </a:p>
          <a:p>
            <a:pPr marL="285750" lvl="7" indent="-285750">
              <a:buFont typeface="Arial" panose="020B0604020202020204" pitchFamily="34" charset="0"/>
              <a:buChar char="•"/>
            </a:pPr>
            <a:r>
              <a:rPr lang="en-US" sz="2400" dirty="0">
                <a:latin typeface="Bierstadt" panose="020B0004020202020204" pitchFamily="34" charset="0"/>
              </a:rPr>
              <a:t>Moral reasons (distributive justice, others…)</a:t>
            </a:r>
          </a:p>
          <a:p>
            <a:pPr marL="285750" lvl="7" indent="-285750">
              <a:buFont typeface="Arial" panose="020B0604020202020204" pitchFamily="34" charset="0"/>
              <a:buChar char="•"/>
            </a:pPr>
            <a:r>
              <a:rPr lang="en-US" sz="2400" dirty="0">
                <a:latin typeface="Bierstadt" panose="020B0004020202020204" pitchFamily="34" charset="0"/>
              </a:rPr>
              <a:t>Legal reasons (the Charter of Rights and Freedoms, AODA)</a:t>
            </a:r>
          </a:p>
          <a:p>
            <a:pPr marL="285750" lvl="7" indent="-285750">
              <a:buFont typeface="Arial" panose="020B0604020202020204" pitchFamily="34" charset="0"/>
              <a:buChar char="•"/>
            </a:pPr>
            <a:r>
              <a:rPr lang="en-US" sz="2400" dirty="0">
                <a:latin typeface="Bierstadt" panose="020B0004020202020204" pitchFamily="34" charset="0"/>
              </a:rPr>
              <a:t>Professional reasons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101e2a3e988_0_180"/>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4400" b="0">
                <a:solidFill>
                  <a:schemeClr val="dk2"/>
                </a:solidFill>
                <a:latin typeface="Calibri"/>
                <a:ea typeface="Calibri"/>
                <a:cs typeface="Calibri"/>
                <a:sym typeface="Calibri"/>
              </a:rPr>
              <a:t>Acknowledgements</a:t>
            </a:r>
            <a:endParaRPr sz="4400" b="0">
              <a:solidFill>
                <a:schemeClr val="dk2"/>
              </a:solidFill>
              <a:latin typeface="Calibri"/>
              <a:ea typeface="Calibri"/>
              <a:cs typeface="Calibri"/>
              <a:sym typeface="Calibri"/>
            </a:endParaRPr>
          </a:p>
        </p:txBody>
      </p:sp>
      <p:sp>
        <p:nvSpPr>
          <p:cNvPr id="486" name="Google Shape;486;g101e2a3e988_0_180"/>
          <p:cNvSpPr txBox="1">
            <a:spLocks noGrp="1"/>
          </p:cNvSpPr>
          <p:nvPr>
            <p:ph type="body" idx="1"/>
          </p:nvPr>
        </p:nvSpPr>
        <p:spPr>
          <a:xfrm>
            <a:off x="838199" y="1529958"/>
            <a:ext cx="10912800" cy="4722600"/>
          </a:xfrm>
          <a:prstGeom prst="rect">
            <a:avLst/>
          </a:prstGeom>
          <a:noFill/>
          <a:ln>
            <a:noFill/>
          </a:ln>
        </p:spPr>
        <p:txBody>
          <a:bodyPr spcFirstLastPara="1" wrap="square" lIns="91425" tIns="45700" rIns="91425" bIns="45700" anchor="t" anchorCtr="0">
            <a:normAutofit fontScale="32500" lnSpcReduction="20000"/>
          </a:bodyPr>
          <a:lstStyle/>
          <a:p>
            <a:pPr marL="114300" lvl="0" indent="0" algn="l" rtl="0">
              <a:lnSpc>
                <a:spcPct val="120000"/>
              </a:lnSpc>
              <a:spcBef>
                <a:spcPts val="0"/>
              </a:spcBef>
              <a:spcAft>
                <a:spcPts val="0"/>
              </a:spcAft>
              <a:buSzPct val="37765"/>
              <a:buNone/>
            </a:pPr>
            <a:r>
              <a:rPr lang="en-CA" sz="6150" dirty="0">
                <a:solidFill>
                  <a:schemeClr val="dk2"/>
                </a:solidFill>
                <a:latin typeface="Calibri"/>
                <a:ea typeface="Calibri"/>
                <a:cs typeface="Calibri"/>
                <a:sym typeface="Calibri"/>
              </a:rPr>
              <a:t>This module was created as part of an Embedded Ethics Education Initiative (E3I), a joint project between the Department of Computer Science</a:t>
            </a:r>
            <a:r>
              <a:rPr lang="en-CA" sz="6150" baseline="30000" dirty="0">
                <a:solidFill>
                  <a:schemeClr val="dk2"/>
                </a:solidFill>
                <a:latin typeface="Calibri"/>
                <a:ea typeface="Calibri"/>
                <a:cs typeface="Calibri"/>
                <a:sym typeface="Calibri"/>
              </a:rPr>
              <a:t>1</a:t>
            </a:r>
            <a:r>
              <a:rPr lang="en-CA" sz="6150" dirty="0">
                <a:solidFill>
                  <a:schemeClr val="dk2"/>
                </a:solidFill>
                <a:latin typeface="Calibri"/>
                <a:ea typeface="Calibri"/>
                <a:cs typeface="Calibri"/>
                <a:sym typeface="Calibri"/>
              </a:rPr>
              <a:t> and the Schwartz Reisman Institute for Technology and Society</a:t>
            </a:r>
            <a:r>
              <a:rPr lang="en-CA" sz="6150" baseline="30000" dirty="0">
                <a:solidFill>
                  <a:schemeClr val="dk2"/>
                </a:solidFill>
                <a:latin typeface="Calibri"/>
                <a:ea typeface="Calibri"/>
                <a:cs typeface="Calibri"/>
                <a:sym typeface="Calibri"/>
              </a:rPr>
              <a:t>2</a:t>
            </a:r>
            <a:r>
              <a:rPr lang="en-CA" sz="6150" dirty="0">
                <a:solidFill>
                  <a:schemeClr val="dk2"/>
                </a:solidFill>
                <a:latin typeface="Calibri"/>
                <a:ea typeface="Calibri"/>
                <a:cs typeface="Calibri"/>
                <a:sym typeface="Calibri"/>
              </a:rPr>
              <a:t>, University of Toronto.</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b="1" dirty="0">
                <a:solidFill>
                  <a:schemeClr val="dk2"/>
                </a:solidFill>
                <a:latin typeface="Calibri"/>
                <a:ea typeface="Calibri"/>
                <a:cs typeface="Calibri"/>
                <a:sym typeface="Calibri"/>
              </a:rPr>
              <a:t>Instructional Team:</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dirty="0">
                <a:solidFill>
                  <a:schemeClr val="dk2"/>
                </a:solidFill>
                <a:latin typeface="Calibri"/>
                <a:ea typeface="Calibri"/>
                <a:cs typeface="Calibri"/>
                <a:sym typeface="Calibri"/>
              </a:rPr>
              <a:t>	Philosophy: Steven Coyne, Emma McClure</a:t>
            </a:r>
          </a:p>
          <a:p>
            <a:pPr marL="114300" lvl="0" indent="0" algn="l" rtl="0">
              <a:lnSpc>
                <a:spcPct val="120000"/>
              </a:lnSpc>
              <a:spcBef>
                <a:spcPts val="0"/>
              </a:spcBef>
              <a:spcAft>
                <a:spcPts val="0"/>
              </a:spcAft>
              <a:buSzPct val="37765"/>
              <a:buNone/>
            </a:pPr>
            <a:r>
              <a:rPr lang="en-CA" sz="6150" dirty="0">
                <a:solidFill>
                  <a:schemeClr val="dk2"/>
                </a:solidFill>
                <a:latin typeface="Calibri"/>
                <a:ea typeface="Calibri"/>
                <a:cs typeface="Calibri"/>
                <a:sym typeface="Calibri"/>
              </a:rPr>
              <a:t>	Computer Science: Lindsey Shorser, Paul Gries, Jonathan Calver</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b="1" dirty="0">
                <a:solidFill>
                  <a:schemeClr val="dk2"/>
                </a:solidFill>
                <a:latin typeface="Calibri"/>
                <a:ea typeface="Calibri"/>
                <a:cs typeface="Calibri"/>
                <a:sym typeface="Calibri"/>
              </a:rPr>
              <a:t>Faculty Advisors:</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dirty="0">
                <a:solidFill>
                  <a:schemeClr val="dk2"/>
                </a:solidFill>
                <a:latin typeface="Calibri"/>
                <a:ea typeface="Calibri"/>
                <a:cs typeface="Calibri"/>
                <a:sym typeface="Calibri"/>
              </a:rPr>
              <a:t>	Diane Horton</a:t>
            </a:r>
            <a:r>
              <a:rPr lang="en-CA" sz="6150" baseline="30000" dirty="0">
                <a:solidFill>
                  <a:schemeClr val="dk2"/>
                </a:solidFill>
                <a:latin typeface="Calibri"/>
                <a:ea typeface="Calibri"/>
                <a:cs typeface="Calibri"/>
                <a:sym typeface="Calibri"/>
              </a:rPr>
              <a:t>1</a:t>
            </a:r>
            <a:r>
              <a:rPr lang="en-CA" sz="6150" dirty="0">
                <a:solidFill>
                  <a:schemeClr val="dk2"/>
                </a:solidFill>
                <a:latin typeface="Calibri"/>
                <a:ea typeface="Calibri"/>
                <a:cs typeface="Calibri"/>
                <a:sym typeface="Calibri"/>
              </a:rPr>
              <a:t>, David Liu</a:t>
            </a:r>
            <a:r>
              <a:rPr lang="en-CA" sz="6150" baseline="30000" dirty="0">
                <a:solidFill>
                  <a:schemeClr val="dk2"/>
                </a:solidFill>
                <a:latin typeface="Calibri"/>
                <a:ea typeface="Calibri"/>
                <a:cs typeface="Calibri"/>
                <a:sym typeface="Calibri"/>
              </a:rPr>
              <a:t>1</a:t>
            </a:r>
            <a:r>
              <a:rPr lang="en-CA" sz="6150" dirty="0">
                <a:solidFill>
                  <a:schemeClr val="dk2"/>
                </a:solidFill>
                <a:latin typeface="Calibri"/>
                <a:ea typeface="Calibri"/>
                <a:cs typeface="Calibri"/>
                <a:sym typeface="Calibri"/>
              </a:rPr>
              <a:t>, and Sheila McIlraith</a:t>
            </a:r>
            <a:r>
              <a:rPr lang="en-CA" sz="6150" baseline="30000" dirty="0">
                <a:solidFill>
                  <a:schemeClr val="dk2"/>
                </a:solidFill>
                <a:latin typeface="Calibri"/>
                <a:ea typeface="Calibri"/>
                <a:cs typeface="Calibri"/>
                <a:sym typeface="Calibri"/>
              </a:rPr>
              <a:t>1,2</a:t>
            </a:r>
            <a:r>
              <a:rPr lang="en-CA" sz="6150" dirty="0">
                <a:solidFill>
                  <a:schemeClr val="dk2"/>
                </a:solidFill>
                <a:latin typeface="Calibri"/>
                <a:ea typeface="Calibri"/>
                <a:cs typeface="Calibri"/>
                <a:sym typeface="Calibri"/>
              </a:rPr>
              <a:t> </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b="1" dirty="0">
                <a:solidFill>
                  <a:schemeClr val="dk2"/>
                </a:solidFill>
                <a:latin typeface="Calibri"/>
                <a:ea typeface="Calibri"/>
                <a:cs typeface="Calibri"/>
                <a:sym typeface="Calibri"/>
              </a:rPr>
              <a:t>Department of Computer Science</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b="1" dirty="0">
                <a:solidFill>
                  <a:schemeClr val="dk2"/>
                </a:solidFill>
                <a:latin typeface="Calibri"/>
                <a:ea typeface="Calibri"/>
                <a:cs typeface="Calibri"/>
                <a:sym typeface="Calibri"/>
              </a:rPr>
              <a:t>Schwartz Reisman Institute for Technology and Society</a:t>
            </a:r>
            <a:endParaRPr sz="6150" dirty="0">
              <a:solidFill>
                <a:schemeClr val="dk2"/>
              </a:solidFill>
              <a:latin typeface="Calibri"/>
              <a:ea typeface="Calibri"/>
              <a:cs typeface="Calibri"/>
              <a:sym typeface="Calibri"/>
            </a:endParaRPr>
          </a:p>
          <a:p>
            <a:pPr marL="114300" lvl="0" indent="0" algn="l" rtl="0">
              <a:lnSpc>
                <a:spcPct val="120000"/>
              </a:lnSpc>
              <a:spcBef>
                <a:spcPts val="0"/>
              </a:spcBef>
              <a:spcAft>
                <a:spcPts val="0"/>
              </a:spcAft>
              <a:buSzPct val="37765"/>
              <a:buNone/>
            </a:pPr>
            <a:r>
              <a:rPr lang="en-CA" sz="6150" b="1" dirty="0">
                <a:solidFill>
                  <a:schemeClr val="dk2"/>
                </a:solidFill>
                <a:latin typeface="Calibri"/>
                <a:ea typeface="Calibri"/>
                <a:cs typeface="Calibri"/>
                <a:sym typeface="Calibri"/>
              </a:rPr>
              <a:t>University of Toronto</a:t>
            </a:r>
            <a:endParaRPr sz="6150" dirty="0">
              <a:solidFill>
                <a:schemeClr val="dk2"/>
              </a:solidFill>
              <a:latin typeface="Calibri"/>
              <a:ea typeface="Calibri"/>
              <a:cs typeface="Calibri"/>
              <a:sym typeface="Calibri"/>
            </a:endParaRPr>
          </a:p>
          <a:p>
            <a:pPr marL="457200" lvl="0" indent="-228600" algn="l" rtl="0">
              <a:lnSpc>
                <a:spcPct val="120000"/>
              </a:lnSpc>
              <a:spcBef>
                <a:spcPts val="0"/>
              </a:spcBef>
              <a:spcAft>
                <a:spcPts val="0"/>
              </a:spcAft>
              <a:buSzPct val="136621"/>
              <a:buNone/>
            </a:pPr>
            <a:endParaRPr dirty="0">
              <a:solidFill>
                <a:schemeClr val="dk1"/>
              </a:solidFill>
            </a:endParaRPr>
          </a:p>
          <a:p>
            <a:pPr marL="457200" lvl="0" indent="-228600" algn="l" rtl="0">
              <a:lnSpc>
                <a:spcPct val="120000"/>
              </a:lnSpc>
              <a:spcBef>
                <a:spcPts val="0"/>
              </a:spcBef>
              <a:spcAft>
                <a:spcPts val="0"/>
              </a:spcAft>
              <a:buSzPct val="136621"/>
              <a:buNone/>
            </a:pPr>
            <a:endParaRPr dirty="0">
              <a:solidFill>
                <a:schemeClr val="dk1"/>
              </a:solidFill>
            </a:endParaRPr>
          </a:p>
          <a:p>
            <a:pPr marL="457200" lvl="0" indent="-228600" algn="l" rtl="0">
              <a:lnSpc>
                <a:spcPct val="120000"/>
              </a:lnSpc>
              <a:spcBef>
                <a:spcPts val="0"/>
              </a:spcBef>
              <a:spcAft>
                <a:spcPts val="0"/>
              </a:spcAft>
              <a:buSzPct val="136621"/>
              <a:buNone/>
            </a:pPr>
            <a:endParaRPr dirty="0">
              <a:solidFill>
                <a:schemeClr val="dk1"/>
              </a:solidFill>
            </a:endParaRPr>
          </a:p>
          <a:p>
            <a:pPr marL="457200" lvl="0" indent="-228600" algn="l" rtl="0">
              <a:lnSpc>
                <a:spcPct val="120000"/>
              </a:lnSpc>
              <a:spcBef>
                <a:spcPts val="0"/>
              </a:spcBef>
              <a:spcAft>
                <a:spcPts val="0"/>
              </a:spcAft>
              <a:buSzPct val="136621"/>
              <a:buNone/>
            </a:pPr>
            <a:endParaRPr dirty="0">
              <a:solidFill>
                <a:schemeClr val="dk1"/>
              </a:solidFill>
            </a:endParaRPr>
          </a:p>
        </p:txBody>
      </p:sp>
      <p:pic>
        <p:nvPicPr>
          <p:cNvPr id="487" name="Google Shape;487;g101e2a3e988_0_180" descr="Contact Us — Department of Computer Science, University of Toront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735" y="5859109"/>
            <a:ext cx="4032338" cy="939534"/>
          </a:xfrm>
          <a:prstGeom prst="rect">
            <a:avLst/>
          </a:prstGeom>
          <a:noFill/>
          <a:ln>
            <a:noFill/>
          </a:ln>
        </p:spPr>
      </p:pic>
      <p:sp>
        <p:nvSpPr>
          <p:cNvPr id="488" name="Google Shape;488;g101e2a3e988_0_18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34</a:t>
            </a:fld>
            <a:endParaRPr/>
          </a:p>
        </p:txBody>
      </p:sp>
      <p:pic>
        <p:nvPicPr>
          <p:cNvPr id="489" name="Google Shape;489;g101e2a3e988_0_180" descr="Schwartz Reisman Institute for Technology and Societ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7182" y="5935839"/>
            <a:ext cx="5105639" cy="7884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g101e2a3e988_0_189"/>
          <p:cNvSpPr txBox="1">
            <a:spLocks noGrp="1"/>
          </p:cNvSpPr>
          <p:nvPr>
            <p:ph type="title"/>
          </p:nvPr>
        </p:nvSpPr>
        <p:spPr>
          <a:xfrm>
            <a:off x="671350" y="202593"/>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sz="4400" b="0">
                <a:solidFill>
                  <a:schemeClr val="dk2"/>
                </a:solidFill>
                <a:latin typeface="Calibri"/>
                <a:ea typeface="Calibri"/>
                <a:cs typeface="Calibri"/>
                <a:sym typeface="Calibri"/>
              </a:rPr>
              <a:t>References</a:t>
            </a:r>
            <a:endParaRPr sz="4400" b="0">
              <a:solidFill>
                <a:schemeClr val="dk2"/>
              </a:solidFill>
              <a:latin typeface="Calibri"/>
              <a:ea typeface="Calibri"/>
              <a:cs typeface="Calibri"/>
              <a:sym typeface="Calibri"/>
            </a:endParaRPr>
          </a:p>
        </p:txBody>
      </p:sp>
      <p:sp>
        <p:nvSpPr>
          <p:cNvPr id="495" name="Google Shape;495;g101e2a3e988_0_189"/>
          <p:cNvSpPr txBox="1">
            <a:spLocks noGrp="1"/>
          </p:cNvSpPr>
          <p:nvPr>
            <p:ph type="body" idx="1"/>
          </p:nvPr>
        </p:nvSpPr>
        <p:spPr>
          <a:xfrm>
            <a:off x="3949884" y="1454352"/>
            <a:ext cx="7923000" cy="4902000"/>
          </a:xfrm>
          <a:prstGeom prst="rect">
            <a:avLst/>
          </a:prstGeom>
          <a:noFill/>
          <a:ln>
            <a:noFill/>
          </a:ln>
        </p:spPr>
        <p:txBody>
          <a:bodyPr spcFirstLastPara="1" wrap="square" lIns="91425" tIns="45700" rIns="91425" bIns="45700" anchor="t" anchorCtr="0">
            <a:normAutofit fontScale="92500" lnSpcReduction="10000"/>
          </a:bodyPr>
          <a:lstStyle/>
          <a:p>
            <a:pPr marL="457200" lvl="0" indent="-306863" algn="l" rtl="0">
              <a:lnSpc>
                <a:spcPct val="120000"/>
              </a:lnSpc>
              <a:spcBef>
                <a:spcPts val="0"/>
              </a:spcBef>
              <a:spcAft>
                <a:spcPts val="0"/>
              </a:spcAft>
              <a:buClr>
                <a:srgbClr val="1A1A1A"/>
              </a:buClr>
              <a:buSzPct val="72500"/>
              <a:buChar char="•"/>
            </a:pPr>
            <a:r>
              <a:rPr lang="en-CA" sz="2000">
                <a:solidFill>
                  <a:srgbClr val="1A1A1A"/>
                </a:solidFill>
                <a:latin typeface="Calibri"/>
                <a:ea typeface="Calibri"/>
                <a:cs typeface="Calibri"/>
                <a:sym typeface="Calibri"/>
              </a:rPr>
              <a:t>Canadian Charter of Rights and Freedoms, URL=  </a:t>
            </a:r>
            <a:r>
              <a:rPr lang="en-CA" sz="2000" u="sng">
                <a:solidFill>
                  <a:srgbClr val="1A1A1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https://www.canada.ca/en/canadian-heritage/services/how-rights-protected/guide-canadian-charter-rights-freedoms.html#a2f</a:t>
            </a:r>
            <a:r>
              <a:rPr lang="en-CA" sz="2000">
                <a:solidFill>
                  <a:srgbClr val="1A1A1A"/>
                </a:solidFill>
                <a:latin typeface="Calibri"/>
                <a:ea typeface="Calibri"/>
                <a:cs typeface="Calibri"/>
                <a:sym typeface="Calibri"/>
              </a:rPr>
              <a:t>.</a:t>
            </a:r>
            <a:endParaRPr>
              <a:latin typeface="Calibri"/>
              <a:ea typeface="Calibri"/>
              <a:cs typeface="Calibri"/>
              <a:sym typeface="Calibri"/>
            </a:endParaRPr>
          </a:p>
          <a:p>
            <a:pPr marL="457200" lvl="0" indent="-306863" algn="l" rtl="0">
              <a:lnSpc>
                <a:spcPct val="120000"/>
              </a:lnSpc>
              <a:spcBef>
                <a:spcPts val="0"/>
              </a:spcBef>
              <a:spcAft>
                <a:spcPts val="0"/>
              </a:spcAft>
              <a:buClr>
                <a:srgbClr val="1A1A1A"/>
              </a:buClr>
              <a:buSzPct val="72500"/>
              <a:buChar char="•"/>
            </a:pPr>
            <a:r>
              <a:rPr lang="en-CA" sz="2000">
                <a:solidFill>
                  <a:srgbClr val="1A1A1A"/>
                </a:solidFill>
                <a:latin typeface="Calibri"/>
                <a:ea typeface="Calibri"/>
                <a:cs typeface="Calibri"/>
                <a:sym typeface="Calibri"/>
              </a:rPr>
              <a:t>Putnam, Daniel, David Wasserman, Jeffrey Blustein, and Adrienne Asch, "Disability and Justice", The Stanford Encyclopedia of Philosophy (Fall 2019 Edition), Edward N. Zalta (ed.), URL = </a:t>
            </a:r>
            <a:r>
              <a:rPr lang="en-CA" sz="2000" u="sng">
                <a:solidFill>
                  <a:srgbClr val="1A1A1A"/>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https://plato.stanford.edu/archives/fall2019/entries/disability-justice/</a:t>
            </a:r>
            <a:r>
              <a:rPr lang="en-CA" sz="2000">
                <a:solidFill>
                  <a:srgbClr val="1A1A1A"/>
                </a:solidFill>
                <a:latin typeface="Calibri"/>
                <a:ea typeface="Calibri"/>
                <a:cs typeface="Calibri"/>
                <a:sym typeface="Calibri"/>
              </a:rPr>
              <a:t>.</a:t>
            </a:r>
            <a:endParaRPr>
              <a:latin typeface="Calibri"/>
              <a:ea typeface="Calibri"/>
              <a:cs typeface="Calibri"/>
              <a:sym typeface="Calibri"/>
            </a:endParaRPr>
          </a:p>
          <a:p>
            <a:pPr marL="457200" lvl="0" indent="-306863" algn="l" rtl="0">
              <a:lnSpc>
                <a:spcPct val="120000"/>
              </a:lnSpc>
              <a:spcBef>
                <a:spcPts val="0"/>
              </a:spcBef>
              <a:spcAft>
                <a:spcPts val="0"/>
              </a:spcAft>
              <a:buClr>
                <a:srgbClr val="1A1A1A"/>
              </a:buClr>
              <a:buSzPct val="72500"/>
              <a:buChar char="•"/>
            </a:pPr>
            <a:r>
              <a:rPr lang="en-CA" sz="2000">
                <a:solidFill>
                  <a:srgbClr val="1A1A1A"/>
                </a:solidFill>
                <a:latin typeface="Calibri"/>
                <a:ea typeface="Calibri"/>
                <a:cs typeface="Calibri"/>
                <a:sym typeface="Calibri"/>
              </a:rPr>
              <a:t>Robeyns, Ingrid and Morten Fibieger Byskov, "The Capability Approach", The Stanford Encyclopedia of Philosophy (Fall 2021 Edition), Edward N. Zalta (ed.), URL = </a:t>
            </a:r>
            <a:r>
              <a:rPr lang="en-CA" sz="2000" u="sng">
                <a:solidFill>
                  <a:srgbClr val="1A1A1A"/>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https://plato.stanford.edu/archives/fall2021/entries/capability-approach/</a:t>
            </a:r>
            <a:r>
              <a:rPr lang="en-CA" sz="2000">
                <a:solidFill>
                  <a:srgbClr val="1A1A1A"/>
                </a:solidFill>
                <a:latin typeface="Calibri"/>
                <a:ea typeface="Calibri"/>
                <a:cs typeface="Calibri"/>
                <a:sym typeface="Calibri"/>
              </a:rPr>
              <a:t>.</a:t>
            </a:r>
            <a:endParaRPr>
              <a:latin typeface="Calibri"/>
              <a:ea typeface="Calibri"/>
              <a:cs typeface="Calibri"/>
              <a:sym typeface="Calibri"/>
            </a:endParaRPr>
          </a:p>
          <a:p>
            <a:pPr marL="457200" lvl="0" indent="-306863" algn="l" rtl="0">
              <a:lnSpc>
                <a:spcPct val="120000"/>
              </a:lnSpc>
              <a:spcBef>
                <a:spcPts val="0"/>
              </a:spcBef>
              <a:spcAft>
                <a:spcPts val="0"/>
              </a:spcAft>
              <a:buClr>
                <a:srgbClr val="1A1A1A"/>
              </a:buClr>
              <a:buSzPct val="72500"/>
              <a:buChar char="•"/>
            </a:pPr>
            <a:r>
              <a:rPr lang="en-CA" sz="2000">
                <a:solidFill>
                  <a:schemeClr val="dk2"/>
                </a:solidFill>
                <a:latin typeface="Calibri"/>
                <a:ea typeface="Calibri"/>
                <a:cs typeface="Calibri"/>
                <a:sym typeface="Calibri"/>
              </a:rPr>
              <a:t>Thomson, Greg. “What is the AODA?” URL= </a:t>
            </a:r>
            <a:r>
              <a:rPr lang="en-CA" sz="2000"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https://aoda.ca/what-is-the-aoda/</a:t>
            </a:r>
            <a:endParaRPr sz="2000">
              <a:solidFill>
                <a:schemeClr val="dk2"/>
              </a:solidFill>
              <a:latin typeface="Calibri"/>
              <a:ea typeface="Calibri"/>
              <a:cs typeface="Calibri"/>
              <a:sym typeface="Calibri"/>
            </a:endParaRPr>
          </a:p>
          <a:p>
            <a:pPr marL="457200" lvl="0" indent="0" algn="l" rtl="0">
              <a:lnSpc>
                <a:spcPct val="120000"/>
              </a:lnSpc>
              <a:spcBef>
                <a:spcPts val="0"/>
              </a:spcBef>
              <a:spcAft>
                <a:spcPts val="0"/>
              </a:spcAft>
              <a:buSzPct val="127272"/>
              <a:buNone/>
            </a:pPr>
            <a:endParaRPr sz="2200" b="1">
              <a:solidFill>
                <a:schemeClr val="dk1"/>
              </a:solidFill>
            </a:endParaRPr>
          </a:p>
          <a:p>
            <a:pPr marL="457200" lvl="0" indent="0" algn="l" rtl="0">
              <a:lnSpc>
                <a:spcPct val="90000"/>
              </a:lnSpc>
              <a:spcBef>
                <a:spcPts val="1000"/>
              </a:spcBef>
              <a:spcAft>
                <a:spcPts val="0"/>
              </a:spcAft>
              <a:buSzPct val="121738"/>
              <a:buNone/>
            </a:pPr>
            <a:endParaRPr sz="2300">
              <a:solidFill>
                <a:schemeClr val="dk1"/>
              </a:solidFill>
            </a:endParaRPr>
          </a:p>
          <a:p>
            <a:pPr marL="228600" lvl="0" indent="-50800" algn="l" rtl="0">
              <a:lnSpc>
                <a:spcPct val="90000"/>
              </a:lnSpc>
              <a:spcBef>
                <a:spcPts val="1000"/>
              </a:spcBef>
              <a:spcAft>
                <a:spcPts val="0"/>
              </a:spcAft>
              <a:buClr>
                <a:schemeClr val="lt1"/>
              </a:buClr>
              <a:buSzPct val="164704"/>
              <a:buNone/>
            </a:pPr>
            <a:endParaRPr>
              <a:latin typeface="Garamond"/>
              <a:ea typeface="Garamond"/>
              <a:cs typeface="Garamond"/>
              <a:sym typeface="Garamond"/>
            </a:endParaRPr>
          </a:p>
        </p:txBody>
      </p:sp>
      <p:sp>
        <p:nvSpPr>
          <p:cNvPr id="496" name="Google Shape;496;g101e2a3e988_0_18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35</a:t>
            </a:fld>
            <a:endParaRPr/>
          </a:p>
        </p:txBody>
      </p:sp>
      <p:pic>
        <p:nvPicPr>
          <p:cNvPr id="497" name="Google Shape;497;g101e2a3e988_0_189" descr="A body of water surrounded by hills&#10;&#10;Description automatically generated with low confidence"/>
          <p:cNvPicPr preferRelativeResize="0"/>
          <p:nvPr/>
        </p:nvPicPr>
        <p:blipFill rotWithShape="1">
          <a:blip r:embed="rId7">
            <a:alphaModFix/>
          </a:blip>
          <a:srcRect/>
          <a:stretch/>
        </p:blipFill>
        <p:spPr>
          <a:xfrm>
            <a:off x="0" y="0"/>
            <a:ext cx="3752333"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p:nvSpPr>
          <p:cNvPr id="251" name="Google Shape;251;p11"/>
          <p:cNvSpPr txBox="1">
            <a:spLocks noGrp="1"/>
          </p:cNvSpPr>
          <p:nvPr>
            <p:ph type="body" idx="1"/>
          </p:nvPr>
        </p:nvSpPr>
        <p:spPr>
          <a:xfrm>
            <a:off x="7610167" y="723378"/>
            <a:ext cx="4109884" cy="4792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Clr>
                <a:srgbClr val="FFFFFF"/>
              </a:buClr>
              <a:buSzPts val="2800"/>
              <a:buNone/>
            </a:pPr>
            <a:endParaRPr sz="2800" b="0" i="0" u="none" strike="noStrike" cap="none" dirty="0">
              <a:solidFill>
                <a:schemeClr val="lt1"/>
              </a:solidFill>
              <a:latin typeface="Calibri"/>
              <a:ea typeface="Calibri"/>
              <a:cs typeface="Calibri"/>
              <a:sym typeface="Calibri"/>
            </a:endParaRPr>
          </a:p>
          <a:p>
            <a:pPr marL="50800" lvl="0" indent="0" algn="l" rtl="0">
              <a:lnSpc>
                <a:spcPct val="100000"/>
              </a:lnSpc>
              <a:spcBef>
                <a:spcPts val="0"/>
              </a:spcBef>
              <a:spcAft>
                <a:spcPts val="0"/>
              </a:spcAft>
              <a:buClr>
                <a:srgbClr val="FFFFFF"/>
              </a:buClr>
              <a:buSzPts val="2800"/>
              <a:buNone/>
            </a:pPr>
            <a:r>
              <a:rPr lang="en-CA" sz="2800" b="0" i="0" u="none" strike="noStrike" cap="none" dirty="0">
                <a:solidFill>
                  <a:schemeClr val="bg2"/>
                </a:solidFill>
                <a:latin typeface="Calibri"/>
                <a:ea typeface="Calibri"/>
                <a:cs typeface="Calibri"/>
                <a:sym typeface="Calibri"/>
              </a:rPr>
              <a:t>On the medical model, this will mean removing the traits that cause the limitations. </a:t>
            </a:r>
          </a:p>
          <a:p>
            <a:pPr marL="50800" lvl="0" indent="0" algn="l" rtl="0">
              <a:lnSpc>
                <a:spcPct val="100000"/>
              </a:lnSpc>
              <a:spcBef>
                <a:spcPts val="0"/>
              </a:spcBef>
              <a:spcAft>
                <a:spcPts val="0"/>
              </a:spcAft>
              <a:buClr>
                <a:srgbClr val="FFFFFF"/>
              </a:buClr>
              <a:buSzPts val="2800"/>
              <a:buNone/>
            </a:pPr>
            <a:endParaRPr dirty="0">
              <a:solidFill>
                <a:schemeClr val="bg2"/>
              </a:solidFill>
            </a:endParaRPr>
          </a:p>
          <a:p>
            <a:pPr marL="914400" lvl="1" indent="-381000" algn="l" rtl="0">
              <a:lnSpc>
                <a:spcPct val="100000"/>
              </a:lnSpc>
              <a:spcBef>
                <a:spcPts val="0"/>
              </a:spcBef>
              <a:spcAft>
                <a:spcPts val="0"/>
              </a:spcAft>
              <a:buClrTx/>
              <a:buSzPts val="2400"/>
              <a:buChar char="•"/>
            </a:pPr>
            <a:r>
              <a:rPr lang="en-CA" sz="2600" b="0" i="0" u="none" strike="noStrike" cap="none" dirty="0">
                <a:solidFill>
                  <a:schemeClr val="bg2"/>
                </a:solidFill>
                <a:latin typeface="Calibri"/>
                <a:ea typeface="Calibri"/>
                <a:cs typeface="Calibri"/>
                <a:sym typeface="Calibri"/>
              </a:rPr>
              <a:t>Prosthetic limbs</a:t>
            </a:r>
            <a:endParaRPr dirty="0">
              <a:solidFill>
                <a:schemeClr val="bg2"/>
              </a:solidFill>
            </a:endParaRPr>
          </a:p>
          <a:p>
            <a:pPr marL="914400" lvl="1" indent="-381000" algn="l" rtl="0">
              <a:lnSpc>
                <a:spcPct val="100000"/>
              </a:lnSpc>
              <a:spcBef>
                <a:spcPts val="0"/>
              </a:spcBef>
              <a:spcAft>
                <a:spcPts val="0"/>
              </a:spcAft>
              <a:buClrTx/>
              <a:buSzPts val="2400"/>
              <a:buChar char="•"/>
            </a:pPr>
            <a:r>
              <a:rPr lang="en-CA" sz="2600" b="0" i="0" u="none" strike="noStrike" cap="none" dirty="0">
                <a:solidFill>
                  <a:schemeClr val="bg2"/>
                </a:solidFill>
                <a:latin typeface="Calibri"/>
                <a:ea typeface="Calibri"/>
                <a:cs typeface="Calibri"/>
                <a:sym typeface="Calibri"/>
              </a:rPr>
              <a:t>Cognitive Therapy</a:t>
            </a:r>
            <a:endParaRPr dirty="0">
              <a:solidFill>
                <a:schemeClr val="bg2"/>
              </a:solidFill>
            </a:endParaRPr>
          </a:p>
          <a:p>
            <a:pPr marL="914400" lvl="1" indent="-381000" algn="l" rtl="0">
              <a:lnSpc>
                <a:spcPct val="100000"/>
              </a:lnSpc>
              <a:spcBef>
                <a:spcPts val="0"/>
              </a:spcBef>
              <a:spcAft>
                <a:spcPts val="0"/>
              </a:spcAft>
              <a:buClrTx/>
              <a:buSzPts val="2400"/>
              <a:buChar char="•"/>
            </a:pPr>
            <a:r>
              <a:rPr lang="en-CA" sz="2600" dirty="0">
                <a:solidFill>
                  <a:schemeClr val="bg2"/>
                </a:solidFill>
                <a:latin typeface="Calibri"/>
                <a:ea typeface="Calibri"/>
                <a:cs typeface="Calibri"/>
                <a:sym typeface="Calibri"/>
              </a:rPr>
              <a:t>Braille translation software</a:t>
            </a:r>
            <a:endParaRPr dirty="0">
              <a:solidFill>
                <a:schemeClr val="bg2"/>
              </a:solidFill>
            </a:endParaRPr>
          </a:p>
          <a:p>
            <a:pPr marL="914400" lvl="1" indent="-228600" algn="l" rtl="0">
              <a:lnSpc>
                <a:spcPct val="100000"/>
              </a:lnSpc>
              <a:spcBef>
                <a:spcPts val="0"/>
              </a:spcBef>
              <a:spcAft>
                <a:spcPts val="0"/>
              </a:spcAft>
              <a:buClr>
                <a:srgbClr val="FFFFFF"/>
              </a:buClr>
              <a:buSzPts val="2400"/>
              <a:buNone/>
            </a:pPr>
            <a:endParaRPr sz="2600" b="0" i="0" u="none" strike="noStrike" cap="none" dirty="0">
              <a:solidFill>
                <a:schemeClr val="lt1"/>
              </a:solidFill>
              <a:latin typeface="Calibri"/>
              <a:ea typeface="Calibri"/>
              <a:cs typeface="Calibri"/>
              <a:sym typeface="Calibri"/>
            </a:endParaRPr>
          </a:p>
          <a:p>
            <a:pPr marL="685800" marR="0" lvl="1" indent="-50800" algn="l" rtl="0">
              <a:lnSpc>
                <a:spcPct val="100000"/>
              </a:lnSpc>
              <a:spcBef>
                <a:spcPts val="1000"/>
              </a:spcBef>
              <a:spcAft>
                <a:spcPts val="0"/>
              </a:spcAft>
              <a:buClr>
                <a:srgbClr val="FFFFFF"/>
              </a:buClr>
              <a:buSzPts val="2800"/>
              <a:buFont typeface="Lato"/>
              <a:buNone/>
            </a:pPr>
            <a:endParaRPr sz="15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2800"/>
              <a:buFont typeface="Lato"/>
              <a:buNone/>
            </a:pPr>
            <a:endParaRPr sz="1700" b="0" i="0" u="none" strike="noStrike" cap="none" dirty="0">
              <a:solidFill>
                <a:srgbClr val="FFFFFF"/>
              </a:solidFill>
              <a:latin typeface="Lato"/>
              <a:ea typeface="Lato"/>
              <a:cs typeface="Lato"/>
              <a:sym typeface="Lato"/>
            </a:endParaRPr>
          </a:p>
          <a:p>
            <a:pPr marL="228600" lvl="0" indent="-50800" algn="l" rtl="0">
              <a:lnSpc>
                <a:spcPct val="10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10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100000"/>
              </a:lnSpc>
              <a:spcBef>
                <a:spcPts val="1000"/>
              </a:spcBef>
              <a:spcAft>
                <a:spcPts val="0"/>
              </a:spcAft>
              <a:buClr>
                <a:schemeClr val="lt1"/>
              </a:buClr>
              <a:buSzPts val="2800"/>
              <a:buNone/>
            </a:pPr>
            <a:endParaRPr dirty="0">
              <a:latin typeface="Calibri"/>
              <a:ea typeface="Calibri"/>
              <a:cs typeface="Calibri"/>
              <a:sym typeface="Calibri"/>
            </a:endParaRPr>
          </a:p>
          <a:p>
            <a:pPr marL="228600" lvl="0" indent="-50800" algn="l" rtl="0">
              <a:lnSpc>
                <a:spcPct val="100000"/>
              </a:lnSpc>
              <a:spcBef>
                <a:spcPts val="1000"/>
              </a:spcBef>
              <a:spcAft>
                <a:spcPts val="0"/>
              </a:spcAft>
              <a:buClr>
                <a:schemeClr val="lt1"/>
              </a:buClr>
              <a:buSzPts val="2800"/>
              <a:buNone/>
            </a:pPr>
            <a:endParaRPr dirty="0">
              <a:latin typeface="Garamond"/>
              <a:ea typeface="Garamond"/>
              <a:cs typeface="Garamond"/>
              <a:sym typeface="Garamond"/>
            </a:endParaRPr>
          </a:p>
        </p:txBody>
      </p:sp>
      <p:sp>
        <p:nvSpPr>
          <p:cNvPr id="252" name="Google Shape;252;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pic>
        <p:nvPicPr>
          <p:cNvPr id="253" name="Google Shape;253;p11"/>
          <p:cNvPicPr preferRelativeResize="0"/>
          <p:nvPr/>
        </p:nvPicPr>
        <p:blipFill rotWithShape="1">
          <a:blip r:embed="rId3">
            <a:alphaModFix/>
          </a:blip>
          <a:srcRect/>
          <a:stretch/>
        </p:blipFill>
        <p:spPr>
          <a:xfrm>
            <a:off x="0" y="0"/>
            <a:ext cx="7167716"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7"/>
        <p:cNvGrpSpPr/>
        <p:nvPr/>
      </p:nvGrpSpPr>
      <p:grpSpPr>
        <a:xfrm>
          <a:off x="0" y="0"/>
          <a:ext cx="0" cy="0"/>
          <a:chOff x="0" y="0"/>
          <a:chExt cx="0" cy="0"/>
        </a:xfrm>
      </p:grpSpPr>
      <p:sp>
        <p:nvSpPr>
          <p:cNvPr id="258" name="Google Shape;258;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5</a:t>
            </a:fld>
            <a:endParaRPr/>
          </a:p>
        </p:txBody>
      </p:sp>
      <p:sp>
        <p:nvSpPr>
          <p:cNvPr id="259" name="Google Shape;259;p56"/>
          <p:cNvSpPr txBox="1">
            <a:spLocks noGrp="1"/>
          </p:cNvSpPr>
          <p:nvPr>
            <p:ph type="body" idx="1"/>
          </p:nvPr>
        </p:nvSpPr>
        <p:spPr>
          <a:xfrm>
            <a:off x="753361" y="1253400"/>
            <a:ext cx="5534891" cy="43512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Tx/>
              <a:buSzPct val="108108"/>
              <a:buNone/>
            </a:pPr>
            <a:r>
              <a:rPr lang="en-CA" sz="2800" b="0" i="0" u="none" strike="noStrike" cap="none" dirty="0">
                <a:solidFill>
                  <a:schemeClr val="bg2"/>
                </a:solidFill>
                <a:latin typeface="Calibri"/>
                <a:ea typeface="Calibri"/>
                <a:cs typeface="Calibri"/>
                <a:sym typeface="Calibri"/>
              </a:rPr>
              <a:t>On the social model, this will mean redesigning the physical and social environment to make the trait no longer result in limitations. </a:t>
            </a:r>
          </a:p>
          <a:p>
            <a:pPr marL="0" marR="0" lvl="0" indent="0" algn="l" rtl="0">
              <a:lnSpc>
                <a:spcPct val="90000"/>
              </a:lnSpc>
              <a:spcBef>
                <a:spcPts val="1000"/>
              </a:spcBef>
              <a:spcAft>
                <a:spcPts val="0"/>
              </a:spcAft>
              <a:buClrTx/>
              <a:buSzPct val="108108"/>
              <a:buNone/>
            </a:pPr>
            <a:endParaRPr dirty="0">
              <a:solidFill>
                <a:schemeClr val="bg2"/>
              </a:solidFill>
            </a:endParaRPr>
          </a:p>
          <a:p>
            <a:pPr lvl="0" indent="-457200" algn="l" rtl="0">
              <a:lnSpc>
                <a:spcPct val="90000"/>
              </a:lnSpc>
              <a:spcBef>
                <a:spcPts val="1000"/>
              </a:spcBef>
              <a:spcAft>
                <a:spcPts val="0"/>
              </a:spcAft>
              <a:buClrTx/>
              <a:buSzPct val="100000"/>
              <a:buFont typeface="Arial" panose="020B0604020202020204" pitchFamily="34" charset="0"/>
              <a:buChar char="•"/>
            </a:pPr>
            <a:r>
              <a:rPr lang="en-CA" sz="2800" b="0" i="0" u="none" strike="noStrike" cap="none" dirty="0">
                <a:solidFill>
                  <a:schemeClr val="bg2"/>
                </a:solidFill>
                <a:latin typeface="Calibri"/>
                <a:ea typeface="Calibri"/>
                <a:cs typeface="Calibri"/>
                <a:sym typeface="Calibri"/>
              </a:rPr>
              <a:t>Wheelchair ramps</a:t>
            </a:r>
            <a:endParaRPr dirty="0">
              <a:solidFill>
                <a:schemeClr val="bg2"/>
              </a:solidFill>
            </a:endParaRPr>
          </a:p>
          <a:p>
            <a:pPr lvl="0" indent="-457200" algn="l" rtl="0">
              <a:lnSpc>
                <a:spcPct val="90000"/>
              </a:lnSpc>
              <a:spcBef>
                <a:spcPts val="1000"/>
              </a:spcBef>
              <a:spcAft>
                <a:spcPts val="0"/>
              </a:spcAft>
              <a:buClrTx/>
              <a:buSzPct val="100000"/>
              <a:buFont typeface="Arial" panose="020B0604020202020204" pitchFamily="34" charset="0"/>
              <a:buChar char="•"/>
            </a:pPr>
            <a:r>
              <a:rPr lang="en-CA" sz="2800" b="0" i="0" u="none" strike="noStrike" cap="none" dirty="0">
                <a:solidFill>
                  <a:schemeClr val="bg2"/>
                </a:solidFill>
                <a:latin typeface="Calibri"/>
                <a:ea typeface="Calibri"/>
                <a:cs typeface="Calibri"/>
                <a:sym typeface="Calibri"/>
              </a:rPr>
              <a:t>Widespread knowledge of sign language</a:t>
            </a:r>
            <a:endParaRPr dirty="0">
              <a:solidFill>
                <a:schemeClr val="bg2"/>
              </a:solidFill>
            </a:endParaRPr>
          </a:p>
          <a:p>
            <a:pPr lvl="0" indent="-457200" algn="l" rtl="0">
              <a:lnSpc>
                <a:spcPct val="90000"/>
              </a:lnSpc>
              <a:spcBef>
                <a:spcPts val="1000"/>
              </a:spcBef>
              <a:spcAft>
                <a:spcPts val="0"/>
              </a:spcAft>
              <a:buClrTx/>
              <a:buSzPct val="100000"/>
              <a:buFont typeface="Arial" panose="020B0604020202020204" pitchFamily="34" charset="0"/>
              <a:buChar char="•"/>
            </a:pPr>
            <a:r>
              <a:rPr lang="en-CA" sz="2800" b="0" i="0" u="none" strike="noStrike" cap="none" dirty="0">
                <a:solidFill>
                  <a:schemeClr val="bg2"/>
                </a:solidFill>
                <a:latin typeface="Calibri"/>
                <a:ea typeface="Calibri"/>
                <a:cs typeface="Calibri"/>
                <a:sym typeface="Calibri"/>
              </a:rPr>
              <a:t>Text-to-speech features</a:t>
            </a:r>
            <a:endParaRPr dirty="0">
              <a:solidFill>
                <a:schemeClr val="bg2"/>
              </a:solidFill>
            </a:endParaRPr>
          </a:p>
          <a:p>
            <a:pPr lvl="0" indent="-457200" algn="l" rtl="0">
              <a:lnSpc>
                <a:spcPct val="90000"/>
              </a:lnSpc>
              <a:spcBef>
                <a:spcPts val="1000"/>
              </a:spcBef>
              <a:spcAft>
                <a:spcPts val="0"/>
              </a:spcAft>
              <a:buClrTx/>
              <a:buSzPct val="100000"/>
              <a:buFont typeface="Arial" panose="020B0604020202020204" pitchFamily="34" charset="0"/>
              <a:buChar char="•"/>
            </a:pPr>
            <a:r>
              <a:rPr lang="en-CA" sz="2800" b="0" i="0" u="none" strike="noStrike" cap="none" dirty="0">
                <a:solidFill>
                  <a:schemeClr val="bg2"/>
                </a:solidFill>
                <a:latin typeface="Calibri"/>
                <a:ea typeface="Calibri"/>
                <a:cs typeface="Calibri"/>
                <a:sym typeface="Calibri"/>
              </a:rPr>
              <a:t>Changing social conventions / attitudes to remove stigma around disability</a:t>
            </a:r>
            <a:endParaRPr dirty="0">
              <a:solidFill>
                <a:schemeClr val="bg2"/>
              </a:solidFill>
            </a:endParaRPr>
          </a:p>
        </p:txBody>
      </p:sp>
      <p:pic>
        <p:nvPicPr>
          <p:cNvPr id="260" name="Google Shape;260;p56" descr="A person sitting at a desk&#10;&#10;Description automatically generated with medium confidence"/>
          <p:cNvPicPr preferRelativeResize="0"/>
          <p:nvPr/>
        </p:nvPicPr>
        <p:blipFill rotWithShape="1">
          <a:blip r:embed="rId3">
            <a:alphaModFix/>
          </a:blip>
          <a:srcRect/>
          <a:stretch/>
        </p:blipFill>
        <p:spPr>
          <a:xfrm>
            <a:off x="6779036" y="0"/>
            <a:ext cx="5412964"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13"/>
          <p:cNvSpPr txBox="1">
            <a:spLocks noGrp="1"/>
          </p:cNvSpPr>
          <p:nvPr>
            <p:ph type="title"/>
          </p:nvPr>
        </p:nvSpPr>
        <p:spPr>
          <a:xfrm>
            <a:off x="-1106600" y="262775"/>
            <a:ext cx="87222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sz="4400" b="0">
                <a:solidFill>
                  <a:schemeClr val="dk2"/>
                </a:solidFill>
                <a:latin typeface="Calibri"/>
                <a:ea typeface="Calibri"/>
                <a:cs typeface="Calibri"/>
                <a:sym typeface="Calibri"/>
              </a:rPr>
              <a:t>Question for Discussion</a:t>
            </a:r>
            <a:endParaRPr sz="4400" b="0">
              <a:solidFill>
                <a:schemeClr val="dk2"/>
              </a:solidFill>
              <a:latin typeface="Calibri"/>
              <a:ea typeface="Calibri"/>
              <a:cs typeface="Calibri"/>
              <a:sym typeface="Calibri"/>
            </a:endParaRPr>
          </a:p>
        </p:txBody>
      </p:sp>
      <p:sp>
        <p:nvSpPr>
          <p:cNvPr id="266" name="Google Shape;266;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6</a:t>
            </a:fld>
            <a:endParaRPr/>
          </a:p>
        </p:txBody>
      </p:sp>
      <p:pic>
        <p:nvPicPr>
          <p:cNvPr id="267" name="Google Shape;267;p13"/>
          <p:cNvPicPr preferRelativeResize="0"/>
          <p:nvPr/>
        </p:nvPicPr>
        <p:blipFill rotWithShape="1">
          <a:blip r:embed="rId3">
            <a:alphaModFix/>
          </a:blip>
          <a:srcRect/>
          <a:stretch/>
        </p:blipFill>
        <p:spPr>
          <a:xfrm>
            <a:off x="6229350" y="0"/>
            <a:ext cx="5962650" cy="6858000"/>
          </a:xfrm>
          <a:prstGeom prst="rect">
            <a:avLst/>
          </a:prstGeom>
          <a:noFill/>
          <a:ln>
            <a:noFill/>
          </a:ln>
        </p:spPr>
      </p:pic>
      <p:sp>
        <p:nvSpPr>
          <p:cNvPr id="268" name="Google Shape;268;p13"/>
          <p:cNvSpPr txBox="1">
            <a:spLocks noGrp="1"/>
          </p:cNvSpPr>
          <p:nvPr>
            <p:ph type="body" idx="1"/>
          </p:nvPr>
        </p:nvSpPr>
        <p:spPr>
          <a:xfrm>
            <a:off x="787427" y="1588475"/>
            <a:ext cx="52749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CA" sz="3200" dirty="0">
                <a:solidFill>
                  <a:schemeClr val="dk2"/>
                </a:solidFill>
                <a:latin typeface="Calibri"/>
                <a:ea typeface="Calibri"/>
                <a:cs typeface="Calibri"/>
                <a:sym typeface="Calibri"/>
              </a:rPr>
              <a:t>Putting it into words: Why do you think that it is important to accommodate people with disabilities? </a:t>
            </a:r>
            <a:endParaRPr dirty="0"/>
          </a:p>
          <a:p>
            <a:pPr marL="0" lvl="0" indent="0" algn="l" rtl="0">
              <a:lnSpc>
                <a:spcPct val="90000"/>
              </a:lnSpc>
              <a:spcBef>
                <a:spcPts val="1000"/>
              </a:spcBef>
              <a:spcAft>
                <a:spcPts val="0"/>
              </a:spcAft>
              <a:buSzPts val="2800"/>
              <a:buNone/>
            </a:pPr>
            <a:endParaRPr sz="3200" dirty="0">
              <a:solidFill>
                <a:schemeClr val="dk2"/>
              </a:solidFill>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dirty="0">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ct val="25088"/>
              <a:buNone/>
            </a:pPr>
            <a:r>
              <a:rPr lang="en-CA" sz="4000" dirty="0">
                <a:solidFill>
                  <a:schemeClr val="bg2"/>
                </a:solidFill>
                <a:latin typeface="Bierstadt" panose="020B0004020202020204" pitchFamily="34" charset="0"/>
                <a:ea typeface="Calibri Light" panose="020F0302020204030204" pitchFamily="34" charset="0"/>
                <a:cs typeface="Calibri Light" panose="020F0302020204030204" pitchFamily="34" charset="0"/>
                <a:sym typeface="Alfa Slab One"/>
              </a:rPr>
              <a:t>Part 1:</a:t>
            </a:r>
            <a:endParaRPr lang="en-US" sz="4000" dirty="0">
              <a:solidFill>
                <a:schemeClr val="bg2"/>
              </a:solidFill>
              <a:latin typeface="Bierstadt" panose="020B0004020202020204" pitchFamily="34" charset="0"/>
              <a:ea typeface="Calibri Light" panose="020F0302020204030204" pitchFamily="34" charset="0"/>
              <a:cs typeface="Calibri Light" panose="020F0302020204030204" pitchFamily="34" charset="0"/>
            </a:endParaRPr>
          </a:p>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The Morality of Accommodation</a:t>
            </a:r>
          </a:p>
          <a:p>
            <a:pPr marL="0" lvl="0" indent="0" algn="l" rtl="0">
              <a:lnSpc>
                <a:spcPct val="90000"/>
              </a:lnSpc>
              <a:spcBef>
                <a:spcPts val="0"/>
              </a:spcBef>
              <a:spcAft>
                <a:spcPts val="0"/>
              </a:spcAft>
              <a:buClr>
                <a:schemeClr val="lt1"/>
              </a:buClr>
              <a:buSzPct val="100358"/>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8"/>
        <p:cNvGrpSpPr/>
        <p:nvPr/>
      </p:nvGrpSpPr>
      <p:grpSpPr>
        <a:xfrm>
          <a:off x="0" y="0"/>
          <a:ext cx="0" cy="0"/>
          <a:chOff x="0" y="0"/>
          <a:chExt cx="0" cy="0"/>
        </a:xfrm>
      </p:grpSpPr>
      <p:sp>
        <p:nvSpPr>
          <p:cNvPr id="279" name="Google Shape;279;p17"/>
          <p:cNvSpPr txBox="1">
            <a:spLocks noGrp="1"/>
          </p:cNvSpPr>
          <p:nvPr>
            <p:ph type="body" idx="1"/>
          </p:nvPr>
        </p:nvSpPr>
        <p:spPr>
          <a:xfrm>
            <a:off x="6459792" y="770836"/>
            <a:ext cx="5314137" cy="4792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lt1"/>
              </a:buClr>
              <a:buSzPct val="84084"/>
              <a:buNone/>
            </a:pPr>
            <a:r>
              <a:rPr lang="en-CA" sz="3600" dirty="0">
                <a:solidFill>
                  <a:schemeClr val="bg2"/>
                </a:solidFill>
                <a:latin typeface="Calibri"/>
                <a:ea typeface="Calibri"/>
                <a:cs typeface="Calibri"/>
                <a:sym typeface="Calibri"/>
              </a:rPr>
              <a:t>It is important to think about the impacts your applications will have on other people (and society as a whole). </a:t>
            </a:r>
            <a:endParaRPr dirty="0">
              <a:solidFill>
                <a:schemeClr val="bg2"/>
              </a:solidFill>
            </a:endParaRPr>
          </a:p>
          <a:p>
            <a:pPr marL="0" lvl="0" indent="0" algn="l" rtl="0">
              <a:lnSpc>
                <a:spcPct val="90000"/>
              </a:lnSpc>
              <a:spcBef>
                <a:spcPts val="1000"/>
              </a:spcBef>
              <a:spcAft>
                <a:spcPts val="0"/>
              </a:spcAft>
              <a:buClr>
                <a:schemeClr val="lt1"/>
              </a:buClr>
              <a:buSzPct val="84084"/>
              <a:buNone/>
            </a:pPr>
            <a:endParaRPr sz="3600" dirty="0">
              <a:solidFill>
                <a:schemeClr val="bg2"/>
              </a:solidFill>
              <a:latin typeface="Calibri"/>
              <a:ea typeface="Calibri"/>
              <a:cs typeface="Calibri"/>
              <a:sym typeface="Calibri"/>
            </a:endParaRPr>
          </a:p>
          <a:p>
            <a:pPr marL="0" lvl="0" indent="0" algn="l" rtl="0">
              <a:lnSpc>
                <a:spcPct val="90000"/>
              </a:lnSpc>
              <a:spcBef>
                <a:spcPts val="1000"/>
              </a:spcBef>
              <a:spcAft>
                <a:spcPts val="0"/>
              </a:spcAft>
              <a:buClr>
                <a:schemeClr val="lt1"/>
              </a:buClr>
              <a:buSzPct val="84084"/>
              <a:buNone/>
            </a:pPr>
            <a:endParaRPr sz="3600" dirty="0">
              <a:solidFill>
                <a:schemeClr val="bg2"/>
              </a:solidFill>
              <a:latin typeface="Calibri"/>
              <a:ea typeface="Calibri"/>
              <a:cs typeface="Calibri"/>
              <a:sym typeface="Calibri"/>
            </a:endParaRPr>
          </a:p>
          <a:p>
            <a:pPr marL="0" lvl="0" indent="0" algn="l" rtl="0">
              <a:lnSpc>
                <a:spcPct val="90000"/>
              </a:lnSpc>
              <a:spcBef>
                <a:spcPts val="1000"/>
              </a:spcBef>
              <a:spcAft>
                <a:spcPts val="0"/>
              </a:spcAft>
              <a:buClr>
                <a:schemeClr val="lt1"/>
              </a:buClr>
              <a:buSzPct val="84084"/>
              <a:buNone/>
            </a:pPr>
            <a:r>
              <a:rPr lang="en-CA" sz="3600" dirty="0">
                <a:solidFill>
                  <a:schemeClr val="bg2"/>
                </a:solidFill>
                <a:latin typeface="Calibri"/>
                <a:ea typeface="Calibri"/>
                <a:cs typeface="Calibri"/>
                <a:sym typeface="Calibri"/>
              </a:rPr>
              <a:t>One impact: Your application will </a:t>
            </a:r>
            <a:r>
              <a:rPr lang="en-CA" sz="3600" b="1" dirty="0">
                <a:solidFill>
                  <a:schemeClr val="bg2"/>
                </a:solidFill>
                <a:latin typeface="Calibri"/>
                <a:ea typeface="Calibri"/>
                <a:cs typeface="Calibri"/>
                <a:sym typeface="Calibri"/>
              </a:rPr>
              <a:t>create</a:t>
            </a:r>
            <a:r>
              <a:rPr lang="en-CA" sz="3600" dirty="0">
                <a:solidFill>
                  <a:schemeClr val="bg2"/>
                </a:solidFill>
                <a:latin typeface="Calibri"/>
                <a:ea typeface="Calibri"/>
                <a:cs typeface="Calibri"/>
                <a:sym typeface="Calibri"/>
              </a:rPr>
              <a:t> some things, and </a:t>
            </a:r>
            <a:r>
              <a:rPr lang="en-CA" sz="3600" b="1" dirty="0">
                <a:solidFill>
                  <a:schemeClr val="bg2"/>
                </a:solidFill>
                <a:latin typeface="Calibri"/>
                <a:ea typeface="Calibri"/>
                <a:cs typeface="Calibri"/>
                <a:sym typeface="Calibri"/>
              </a:rPr>
              <a:t>redistribute</a:t>
            </a:r>
            <a:r>
              <a:rPr lang="en-CA" sz="3600" dirty="0">
                <a:solidFill>
                  <a:schemeClr val="bg2"/>
                </a:solidFill>
                <a:latin typeface="Calibri"/>
                <a:ea typeface="Calibri"/>
                <a:cs typeface="Calibri"/>
                <a:sym typeface="Calibri"/>
              </a:rPr>
              <a:t> some things, both to your users and to other stakeholders.</a:t>
            </a:r>
            <a:endParaRPr dirty="0">
              <a:solidFill>
                <a:schemeClr val="bg2"/>
              </a:solidFill>
            </a:endParaRPr>
          </a:p>
          <a:p>
            <a:pPr marL="0" lvl="0" indent="0" algn="l" rtl="0">
              <a:lnSpc>
                <a:spcPct val="90000"/>
              </a:lnSpc>
              <a:spcBef>
                <a:spcPts val="1000"/>
              </a:spcBef>
              <a:spcAft>
                <a:spcPts val="0"/>
              </a:spcAft>
              <a:buClr>
                <a:schemeClr val="lt1"/>
              </a:buClr>
              <a:buSzPct val="151351"/>
              <a:buNone/>
            </a:pPr>
            <a:endParaRPr sz="2000" dirty="0">
              <a:latin typeface="Calibri"/>
              <a:ea typeface="Calibri"/>
              <a:cs typeface="Calibri"/>
              <a:sym typeface="Calibri"/>
            </a:endParaRPr>
          </a:p>
        </p:txBody>
      </p:sp>
      <p:pic>
        <p:nvPicPr>
          <p:cNvPr id="280" name="Google Shape;280;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84102"/>
            <a:ext cx="5855110" cy="70262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p:cNvGrpSpPr/>
        <p:nvPr/>
      </p:nvGrpSpPr>
      <p:grpSpPr>
        <a:xfrm>
          <a:off x="0" y="0"/>
          <a:ext cx="0" cy="0"/>
          <a:chOff x="0" y="0"/>
          <a:chExt cx="0" cy="0"/>
        </a:xfrm>
      </p:grpSpPr>
      <p:sp>
        <p:nvSpPr>
          <p:cNvPr id="285" name="Google Shape;285;p18"/>
          <p:cNvSpPr txBox="1">
            <a:spLocks noGrp="1"/>
          </p:cNvSpPr>
          <p:nvPr>
            <p:ph type="body" idx="1"/>
          </p:nvPr>
        </p:nvSpPr>
        <p:spPr>
          <a:xfrm>
            <a:off x="1192120" y="284142"/>
            <a:ext cx="9223468" cy="8479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2800"/>
              <a:buNone/>
            </a:pPr>
            <a:r>
              <a:rPr lang="en-CA" sz="2800">
                <a:latin typeface="Calibri"/>
                <a:ea typeface="Calibri"/>
                <a:cs typeface="Calibri"/>
                <a:sym typeface="Calibri"/>
              </a:rPr>
              <a:t>Some things created and redistributed by apps</a:t>
            </a:r>
            <a:endParaRPr/>
          </a:p>
          <a:p>
            <a:pPr marL="0" lvl="0" indent="0" algn="l" rtl="0">
              <a:lnSpc>
                <a:spcPct val="90000"/>
              </a:lnSpc>
              <a:spcBef>
                <a:spcPts val="1000"/>
              </a:spcBef>
              <a:spcAft>
                <a:spcPts val="0"/>
              </a:spcAft>
              <a:buClr>
                <a:schemeClr val="lt1"/>
              </a:buClr>
              <a:buSzPts val="2800"/>
              <a:buNone/>
            </a:pPr>
            <a:endParaRPr sz="2800">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286" name="Google Shape;286;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9</a:t>
            </a:fld>
            <a:endParaRPr/>
          </a:p>
        </p:txBody>
      </p:sp>
      <p:sp>
        <p:nvSpPr>
          <p:cNvPr id="287" name="Google Shape;287;p18"/>
          <p:cNvSpPr txBox="1"/>
          <p:nvPr/>
        </p:nvSpPr>
        <p:spPr>
          <a:xfrm>
            <a:off x="2171657" y="3181371"/>
            <a:ext cx="1850570" cy="50690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lt1"/>
              </a:buClr>
              <a:buSzPct val="108108"/>
              <a:buFont typeface="Lato"/>
              <a:buNone/>
            </a:pPr>
            <a:r>
              <a:rPr lang="en-CA" sz="2800" b="0" i="0" u="none" strike="noStrike" cap="none" dirty="0">
                <a:solidFill>
                  <a:schemeClr val="bg2"/>
                </a:solidFill>
                <a:latin typeface="Calibri"/>
                <a:ea typeface="Calibri"/>
                <a:cs typeface="Calibri"/>
                <a:sym typeface="Calibri"/>
              </a:rPr>
              <a:t>Happiness</a:t>
            </a:r>
            <a:endParaRPr dirty="0">
              <a:solidFill>
                <a:schemeClr val="bg2"/>
              </a:solidFill>
            </a:endParaRPr>
          </a:p>
          <a:p>
            <a:pPr marL="0" marR="0" lvl="0" indent="0" algn="l" rtl="0">
              <a:lnSpc>
                <a:spcPct val="90000"/>
              </a:lnSpc>
              <a:spcBef>
                <a:spcPts val="1000"/>
              </a:spcBef>
              <a:spcAft>
                <a:spcPts val="0"/>
              </a:spcAft>
              <a:buClr>
                <a:schemeClr val="lt1"/>
              </a:buClr>
              <a:buSzPct val="108108"/>
              <a:buFont typeface="Lato"/>
              <a:buNone/>
            </a:pPr>
            <a:endParaRPr sz="2800" b="0" i="0" u="none" strike="noStrike" cap="none" dirty="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Garamond"/>
              <a:ea typeface="Garamond"/>
              <a:cs typeface="Garamond"/>
              <a:sym typeface="Garamond"/>
            </a:endParaRPr>
          </a:p>
        </p:txBody>
      </p:sp>
      <p:sp>
        <p:nvSpPr>
          <p:cNvPr id="288" name="Google Shape;288;p18"/>
          <p:cNvSpPr txBox="1"/>
          <p:nvPr/>
        </p:nvSpPr>
        <p:spPr>
          <a:xfrm>
            <a:off x="7826626" y="3164760"/>
            <a:ext cx="1850570" cy="50690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lt1"/>
              </a:buClr>
              <a:buSzPct val="108108"/>
              <a:buFont typeface="Lato"/>
              <a:buNone/>
            </a:pPr>
            <a:r>
              <a:rPr lang="en-CA" sz="2800" b="0" i="0" u="none" strike="noStrike" cap="none" dirty="0">
                <a:solidFill>
                  <a:schemeClr val="bg2"/>
                </a:solidFill>
                <a:latin typeface="Calibri"/>
                <a:ea typeface="Calibri"/>
                <a:cs typeface="Calibri"/>
                <a:sym typeface="Calibri"/>
              </a:rPr>
              <a:t>Resources</a:t>
            </a:r>
            <a:endParaRPr dirty="0">
              <a:solidFill>
                <a:schemeClr val="bg2"/>
              </a:solidFill>
            </a:endParaRPr>
          </a:p>
          <a:p>
            <a:pPr marL="0" marR="0" lvl="0" indent="0" algn="l" rtl="0">
              <a:lnSpc>
                <a:spcPct val="90000"/>
              </a:lnSpc>
              <a:spcBef>
                <a:spcPts val="1000"/>
              </a:spcBef>
              <a:spcAft>
                <a:spcPts val="0"/>
              </a:spcAft>
              <a:buClr>
                <a:schemeClr val="lt1"/>
              </a:buClr>
              <a:buSzPct val="108108"/>
              <a:buFont typeface="Lato"/>
              <a:buNone/>
            </a:pPr>
            <a:endParaRPr sz="2800" b="0" i="0" u="none" strike="noStrike" cap="none" dirty="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Garamond"/>
              <a:ea typeface="Garamond"/>
              <a:cs typeface="Garamond"/>
              <a:sym typeface="Garamond"/>
            </a:endParaRPr>
          </a:p>
        </p:txBody>
      </p:sp>
      <p:sp>
        <p:nvSpPr>
          <p:cNvPr id="289" name="Google Shape;289;p18"/>
          <p:cNvSpPr txBox="1"/>
          <p:nvPr/>
        </p:nvSpPr>
        <p:spPr>
          <a:xfrm>
            <a:off x="7686309" y="6119643"/>
            <a:ext cx="1850570" cy="50690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lt1"/>
              </a:buClr>
              <a:buSzPct val="108108"/>
              <a:buFont typeface="Lato"/>
              <a:buNone/>
            </a:pPr>
            <a:r>
              <a:rPr lang="en-CA" sz="2800" b="0" i="0" u="none" strike="noStrike" cap="none" dirty="0">
                <a:solidFill>
                  <a:schemeClr val="bg2"/>
                </a:solidFill>
                <a:latin typeface="Calibri"/>
                <a:ea typeface="Calibri"/>
                <a:cs typeface="Calibri"/>
                <a:sym typeface="Calibri"/>
              </a:rPr>
              <a:t>Capabilities</a:t>
            </a:r>
            <a:endParaRPr dirty="0">
              <a:solidFill>
                <a:schemeClr val="bg2"/>
              </a:solidFill>
            </a:endParaRPr>
          </a:p>
          <a:p>
            <a:pPr marL="0" marR="0" lvl="0" indent="0" algn="l" rtl="0">
              <a:lnSpc>
                <a:spcPct val="90000"/>
              </a:lnSpc>
              <a:spcBef>
                <a:spcPts val="1000"/>
              </a:spcBef>
              <a:spcAft>
                <a:spcPts val="0"/>
              </a:spcAft>
              <a:buClr>
                <a:schemeClr val="lt1"/>
              </a:buClr>
              <a:buSzPct val="108108"/>
              <a:buFont typeface="Lato"/>
              <a:buNone/>
            </a:pPr>
            <a:endParaRPr sz="2800" b="0" i="0" u="none" strike="noStrike" cap="none" dirty="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Garamond"/>
              <a:ea typeface="Garamond"/>
              <a:cs typeface="Garamond"/>
              <a:sym typeface="Garamond"/>
            </a:endParaRPr>
          </a:p>
        </p:txBody>
      </p:sp>
      <p:sp>
        <p:nvSpPr>
          <p:cNvPr id="290" name="Google Shape;290;p18"/>
          <p:cNvSpPr txBox="1"/>
          <p:nvPr/>
        </p:nvSpPr>
        <p:spPr>
          <a:xfrm>
            <a:off x="2467151" y="6102898"/>
            <a:ext cx="1259582" cy="50690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lt1"/>
              </a:buClr>
              <a:buSzPct val="108108"/>
              <a:buFont typeface="Lato"/>
              <a:buNone/>
            </a:pPr>
            <a:r>
              <a:rPr lang="en-CA" sz="2800" b="0" i="0" u="none" strike="noStrike" cap="none" dirty="0">
                <a:solidFill>
                  <a:schemeClr val="bg2"/>
                </a:solidFill>
                <a:latin typeface="Calibri"/>
                <a:ea typeface="Calibri"/>
                <a:cs typeface="Calibri"/>
                <a:sym typeface="Calibri"/>
              </a:rPr>
              <a:t>Status</a:t>
            </a:r>
            <a:endParaRPr dirty="0">
              <a:solidFill>
                <a:schemeClr val="bg2"/>
              </a:solidFill>
            </a:endParaRPr>
          </a:p>
          <a:p>
            <a:pPr marL="0" marR="0" lvl="0" indent="0" algn="l" rtl="0">
              <a:lnSpc>
                <a:spcPct val="90000"/>
              </a:lnSpc>
              <a:spcBef>
                <a:spcPts val="1000"/>
              </a:spcBef>
              <a:spcAft>
                <a:spcPts val="0"/>
              </a:spcAft>
              <a:buClr>
                <a:schemeClr val="lt1"/>
              </a:buClr>
              <a:buSzPct val="108108"/>
              <a:buFont typeface="Lato"/>
              <a:buNone/>
            </a:pPr>
            <a:endParaRPr sz="2800" b="0" i="0" u="none" strike="noStrike" cap="none" dirty="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lt1"/>
              </a:buClr>
              <a:buSzPct val="178060"/>
              <a:buFont typeface="Lato"/>
              <a:buNone/>
            </a:pPr>
            <a:endParaRPr sz="1700" b="0" i="0" u="none" strike="noStrike" cap="none" dirty="0">
              <a:solidFill>
                <a:schemeClr val="lt1"/>
              </a:solidFill>
              <a:latin typeface="Garamond"/>
              <a:ea typeface="Garamond"/>
              <a:cs typeface="Garamond"/>
              <a:sym typeface="Garamond"/>
            </a:endParaRPr>
          </a:p>
        </p:txBody>
      </p:sp>
      <p:pic>
        <p:nvPicPr>
          <p:cNvPr id="291" name="Google Shape;291;p18" descr="A picture containing text, computer, indoor, compute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41315" y="1147784"/>
            <a:ext cx="3055155" cy="2033587"/>
          </a:xfrm>
          <a:prstGeom prst="rect">
            <a:avLst/>
          </a:prstGeom>
          <a:noFill/>
          <a:ln>
            <a:noFill/>
          </a:ln>
        </p:spPr>
      </p:pic>
      <p:pic>
        <p:nvPicPr>
          <p:cNvPr id="292" name="Google Shape;292;p18" descr="A picture containing text, linedrawing&#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41315" y="4086056"/>
            <a:ext cx="3047999" cy="2033587"/>
          </a:xfrm>
          <a:prstGeom prst="rect">
            <a:avLst/>
          </a:prstGeom>
          <a:noFill/>
          <a:ln>
            <a:noFill/>
          </a:ln>
        </p:spPr>
      </p:pic>
      <p:pic>
        <p:nvPicPr>
          <p:cNvPr id="293" name="Google Shape;293;p18" descr="A silhouette of a person flying a kite&#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053646" y="4086056"/>
            <a:ext cx="3186668" cy="2126105"/>
          </a:xfrm>
          <a:prstGeom prst="rect">
            <a:avLst/>
          </a:prstGeom>
          <a:noFill/>
          <a:ln>
            <a:noFill/>
          </a:ln>
        </p:spPr>
      </p:pic>
      <p:pic>
        <p:nvPicPr>
          <p:cNvPr id="294" name="Google Shape;294;p18" descr="A picture containing tex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90965" y="1075689"/>
            <a:ext cx="3039269" cy="2027762"/>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3432</Words>
  <Application>Microsoft Office PowerPoint</Application>
  <PresentationFormat>Widescreen</PresentationFormat>
  <Paragraphs>334</Paragraphs>
  <Slides>35</Slides>
  <Notes>35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Bierstadt</vt:lpstr>
      <vt:lpstr>Garamond</vt:lpstr>
      <vt:lpstr>Arial</vt:lpstr>
      <vt:lpstr>Plus Jakarta Sans</vt:lpstr>
      <vt:lpstr>Open Sans</vt:lpstr>
      <vt:lpstr>PlusJakartaSans</vt:lpstr>
      <vt:lpstr>Raleway</vt:lpstr>
      <vt:lpstr>Calibri</vt:lpstr>
      <vt:lpstr>Lato</vt:lpstr>
      <vt:lpstr>1_Office Theme</vt:lpstr>
      <vt:lpstr>Streamline</vt:lpstr>
      <vt:lpstr>2_Office Theme</vt:lpstr>
      <vt:lpstr>PowerPoint Presentation</vt:lpstr>
      <vt:lpstr>A Quick Refresher of Module 1</vt:lpstr>
      <vt:lpstr>PowerPoint Presentation</vt:lpstr>
      <vt:lpstr>PowerPoint Presentation</vt:lpstr>
      <vt:lpstr>PowerPoint Presentation</vt:lpstr>
      <vt:lpstr>Question for Discussion</vt:lpstr>
      <vt:lpstr>PowerPoint Presentation</vt:lpstr>
      <vt:lpstr>PowerPoint Presentation</vt:lpstr>
      <vt:lpstr>PowerPoint Presentation</vt:lpstr>
      <vt:lpstr>Question for Discussion</vt:lpstr>
      <vt:lpstr>Question for Discussion</vt:lpstr>
      <vt:lpstr>PowerPoint Presentation</vt:lpstr>
      <vt:lpstr>PowerPoint Presentation</vt:lpstr>
      <vt:lpstr>PowerPoint Presentation</vt:lpstr>
      <vt:lpstr>PowerPoint Presentation</vt:lpstr>
      <vt:lpstr>Question for Discussion</vt:lpstr>
      <vt:lpstr>Question for Discussion</vt:lpstr>
      <vt:lpstr>Question for Discussion</vt:lpstr>
      <vt:lpstr>PowerPoint Presentation</vt:lpstr>
      <vt:lpstr>PowerPoint Presentation</vt:lpstr>
      <vt:lpstr>PowerPoint Presentation</vt:lpstr>
      <vt:lpstr>PowerPoint Presentation</vt:lpstr>
      <vt:lpstr>PowerPoint Presentation</vt:lpstr>
      <vt:lpstr>AODA</vt:lpstr>
      <vt:lpstr>AODA</vt:lpstr>
      <vt:lpstr>Question for Discussion</vt:lpstr>
      <vt:lpstr>PowerPoint Presentation</vt:lpstr>
      <vt:lpstr>Some of Our Legal Responsibilities https://www.ontario.ca/page/how-make-websites-accessible         These guidelines are based on https://www.w3.org/WAI/standards-guidelines/wcag/  </vt:lpstr>
      <vt:lpstr>The Professional Answer (Code of Ethics)</vt:lpstr>
      <vt:lpstr>The Professional Answer (Code of Ethics)</vt:lpstr>
      <vt:lpstr>Clean Architecture and Accessibility</vt:lpstr>
      <vt:lpstr>Designing Accessible Software</vt:lpstr>
      <vt:lpstr>Summary</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Ethics Disability and  Software Accessibility Module 2</dc:title>
  <dc:creator>Steven Coyne</dc:creator>
  <cp:lastModifiedBy>Steven Coyne</cp:lastModifiedBy>
  <cp:revision>6</cp:revision>
  <dcterms:created xsi:type="dcterms:W3CDTF">2018-09-05T21:41:19Z</dcterms:created>
  <dcterms:modified xsi:type="dcterms:W3CDTF">2024-03-17T23:40:41Z</dcterms:modified>
</cp:coreProperties>
</file>